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5" r:id="rId3"/>
  </p:sldMasterIdLst>
  <p:notesMasterIdLst>
    <p:notesMasterId r:id="rId40"/>
  </p:notesMasterIdLst>
  <p:sldIdLst>
    <p:sldId id="256" r:id="rId4"/>
    <p:sldId id="279" r:id="rId5"/>
    <p:sldId id="381" r:id="rId6"/>
    <p:sldId id="285" r:id="rId7"/>
    <p:sldId id="314" r:id="rId8"/>
    <p:sldId id="315" r:id="rId9"/>
    <p:sldId id="302" r:id="rId10"/>
    <p:sldId id="295" r:id="rId11"/>
    <p:sldId id="375" r:id="rId12"/>
    <p:sldId id="342" r:id="rId13"/>
    <p:sldId id="382" r:id="rId14"/>
    <p:sldId id="384" r:id="rId15"/>
    <p:sldId id="335" r:id="rId16"/>
    <p:sldId id="359" r:id="rId17"/>
    <p:sldId id="372" r:id="rId18"/>
    <p:sldId id="360" r:id="rId19"/>
    <p:sldId id="362" r:id="rId20"/>
    <p:sldId id="385" r:id="rId21"/>
    <p:sldId id="288" r:id="rId22"/>
    <p:sldId id="300" r:id="rId23"/>
    <p:sldId id="312" r:id="rId24"/>
    <p:sldId id="287" r:id="rId25"/>
    <p:sldId id="399" r:id="rId26"/>
    <p:sldId id="400" r:id="rId27"/>
    <p:sldId id="402" r:id="rId28"/>
    <p:sldId id="394" r:id="rId29"/>
    <p:sldId id="395" r:id="rId30"/>
    <p:sldId id="415" r:id="rId31"/>
    <p:sldId id="390" r:id="rId32"/>
    <p:sldId id="389" r:id="rId33"/>
    <p:sldId id="416" r:id="rId34"/>
    <p:sldId id="417" r:id="rId35"/>
    <p:sldId id="418" r:id="rId36"/>
    <p:sldId id="292" r:id="rId37"/>
    <p:sldId id="419" r:id="rId38"/>
    <p:sldId id="374" r:id="rId39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31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AE3194-2B78-4649-93B2-0937E61AD5E0}" type="doc">
      <dgm:prSet loTypeId="urn:microsoft.com/office/officeart/2005/8/layout/cycle2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nl-BE"/>
        </a:p>
      </dgm:t>
    </dgm:pt>
    <dgm:pt modelId="{6ECF9425-E065-4AA1-854E-4DB5BE345AAD}">
      <dgm:prSet phldrT="[Text]"/>
      <dgm:spPr/>
      <dgm:t>
        <a:bodyPr/>
        <a:lstStyle/>
        <a:p>
          <a:r>
            <a:rPr lang="nl-BE" dirty="0" err="1" smtClean="0"/>
            <a:t>Photographic</a:t>
          </a:r>
          <a:r>
            <a:rPr lang="nl-BE" dirty="0" smtClean="0"/>
            <a:t> </a:t>
          </a:r>
          <a:r>
            <a:rPr lang="nl-BE" dirty="0" err="1" smtClean="0"/>
            <a:t>experience</a:t>
          </a:r>
          <a:endParaRPr lang="nl-BE" dirty="0"/>
        </a:p>
      </dgm:t>
    </dgm:pt>
    <dgm:pt modelId="{CF59432B-AA9F-4C46-B746-A47BFA527DD6}" type="parTrans" cxnId="{FC3DE55C-F1D1-4E00-A5EF-B270B1A4D74A}">
      <dgm:prSet/>
      <dgm:spPr/>
      <dgm:t>
        <a:bodyPr/>
        <a:lstStyle/>
        <a:p>
          <a:endParaRPr lang="nl-BE"/>
        </a:p>
      </dgm:t>
    </dgm:pt>
    <dgm:pt modelId="{B7DF32B4-9D43-4F51-B2D5-4F95F41A6145}" type="sibTrans" cxnId="{FC3DE55C-F1D1-4E00-A5EF-B270B1A4D74A}">
      <dgm:prSet/>
      <dgm:spPr/>
      <dgm:t>
        <a:bodyPr/>
        <a:lstStyle/>
        <a:p>
          <a:endParaRPr lang="nl-BE"/>
        </a:p>
      </dgm:t>
    </dgm:pt>
    <dgm:pt modelId="{3730B2E8-02D5-448E-A97C-B34E1CDC9A04}">
      <dgm:prSet phldrT="[Text]"/>
      <dgm:spPr/>
      <dgm:t>
        <a:bodyPr/>
        <a:lstStyle/>
        <a:p>
          <a:r>
            <a:rPr lang="nl-BE" dirty="0" err="1" smtClean="0"/>
            <a:t>Negative</a:t>
          </a:r>
          <a:endParaRPr lang="nl-BE" dirty="0" smtClean="0"/>
        </a:p>
        <a:p>
          <a:r>
            <a:rPr lang="nl-BE" dirty="0" smtClean="0"/>
            <a:t>/ CCD</a:t>
          </a:r>
          <a:endParaRPr lang="nl-BE" dirty="0"/>
        </a:p>
      </dgm:t>
    </dgm:pt>
    <dgm:pt modelId="{62C4749D-AB81-4D45-B1F8-878746A361CA}" type="parTrans" cxnId="{FFAA5F0C-0B0B-4393-93F0-8B6246766B1E}">
      <dgm:prSet/>
      <dgm:spPr/>
      <dgm:t>
        <a:bodyPr/>
        <a:lstStyle/>
        <a:p>
          <a:endParaRPr lang="nl-BE"/>
        </a:p>
      </dgm:t>
    </dgm:pt>
    <dgm:pt modelId="{E27AC4EA-EA8E-48F2-833F-B5087FA164C9}" type="sibTrans" cxnId="{FFAA5F0C-0B0B-4393-93F0-8B6246766B1E}">
      <dgm:prSet/>
      <dgm:spPr/>
      <dgm:t>
        <a:bodyPr/>
        <a:lstStyle/>
        <a:p>
          <a:endParaRPr lang="nl-BE"/>
        </a:p>
      </dgm:t>
    </dgm:pt>
    <dgm:pt modelId="{4C961861-A561-447E-A8A5-A34815C09391}">
      <dgm:prSet phldrT="[Text]"/>
      <dgm:spPr/>
      <dgm:t>
        <a:bodyPr/>
        <a:lstStyle/>
        <a:p>
          <a:r>
            <a:rPr lang="nl-BE" dirty="0" err="1" smtClean="0"/>
            <a:t>Positive</a:t>
          </a:r>
          <a:endParaRPr lang="nl-BE" dirty="0"/>
        </a:p>
      </dgm:t>
    </dgm:pt>
    <dgm:pt modelId="{C799F2F3-1E6D-4A9C-B2FC-8D2C5CB6C8D1}" type="parTrans" cxnId="{D327270A-4B84-4A11-9BA2-69A647683339}">
      <dgm:prSet/>
      <dgm:spPr/>
      <dgm:t>
        <a:bodyPr/>
        <a:lstStyle/>
        <a:p>
          <a:endParaRPr lang="nl-BE"/>
        </a:p>
      </dgm:t>
    </dgm:pt>
    <dgm:pt modelId="{F978B64F-4FB2-4E21-BC72-A19933207C97}" type="sibTrans" cxnId="{D327270A-4B84-4A11-9BA2-69A647683339}">
      <dgm:prSet/>
      <dgm:spPr/>
      <dgm:t>
        <a:bodyPr/>
        <a:lstStyle/>
        <a:p>
          <a:endParaRPr lang="nl-BE"/>
        </a:p>
      </dgm:t>
    </dgm:pt>
    <dgm:pt modelId="{5FD89E04-E3EB-47F1-A295-0EF19EC07CDF}">
      <dgm:prSet phldrT="[Text]"/>
      <dgm:spPr/>
      <dgm:t>
        <a:bodyPr/>
        <a:lstStyle/>
        <a:p>
          <a:r>
            <a:rPr lang="nl-BE" dirty="0" smtClean="0"/>
            <a:t>Print copy</a:t>
          </a:r>
          <a:endParaRPr lang="nl-BE" dirty="0"/>
        </a:p>
      </dgm:t>
    </dgm:pt>
    <dgm:pt modelId="{CB0B0D8F-A162-42CA-991B-3D4C59232CAB}" type="parTrans" cxnId="{FA1DFB90-090F-4607-AEF5-DCDD5DB3F486}">
      <dgm:prSet/>
      <dgm:spPr/>
      <dgm:t>
        <a:bodyPr/>
        <a:lstStyle/>
        <a:p>
          <a:endParaRPr lang="nl-BE"/>
        </a:p>
      </dgm:t>
    </dgm:pt>
    <dgm:pt modelId="{1F6B0552-2B74-49A2-9137-7DF48D0A81D7}" type="sibTrans" cxnId="{FA1DFB90-090F-4607-AEF5-DCDD5DB3F486}">
      <dgm:prSet/>
      <dgm:spPr/>
      <dgm:t>
        <a:bodyPr/>
        <a:lstStyle/>
        <a:p>
          <a:endParaRPr lang="nl-BE"/>
        </a:p>
      </dgm:t>
    </dgm:pt>
    <dgm:pt modelId="{F76D0473-4628-48F8-85F3-F1A530FBD1BF}">
      <dgm:prSet phldrT="[Text]"/>
      <dgm:spPr/>
      <dgm:t>
        <a:bodyPr/>
        <a:lstStyle/>
        <a:p>
          <a:r>
            <a:rPr lang="nl-BE" dirty="0" err="1" smtClean="0"/>
            <a:t>Captured</a:t>
          </a:r>
          <a:r>
            <a:rPr lang="nl-BE" dirty="0" smtClean="0"/>
            <a:t> light</a:t>
          </a:r>
          <a:endParaRPr lang="nl-BE" dirty="0"/>
        </a:p>
      </dgm:t>
    </dgm:pt>
    <dgm:pt modelId="{977FEA3A-DFC1-4F90-BD6D-B7AD802ACB7D}" type="parTrans" cxnId="{F3211342-6E32-4C3C-ACC6-52ECE4623811}">
      <dgm:prSet/>
      <dgm:spPr/>
      <dgm:t>
        <a:bodyPr/>
        <a:lstStyle/>
        <a:p>
          <a:endParaRPr lang="nl-BE"/>
        </a:p>
      </dgm:t>
    </dgm:pt>
    <dgm:pt modelId="{82B2F6B1-4C00-4DCD-8D31-00946032B014}" type="sibTrans" cxnId="{F3211342-6E32-4C3C-ACC6-52ECE4623811}">
      <dgm:prSet/>
      <dgm:spPr/>
      <dgm:t>
        <a:bodyPr/>
        <a:lstStyle/>
        <a:p>
          <a:endParaRPr lang="nl-BE"/>
        </a:p>
      </dgm:t>
    </dgm:pt>
    <dgm:pt modelId="{D2588172-BA4D-4521-8BCD-83ABC7EC4FAF}">
      <dgm:prSet phldrT="[Text]"/>
      <dgm:spPr/>
      <dgm:t>
        <a:bodyPr/>
        <a:lstStyle/>
        <a:p>
          <a:r>
            <a:rPr lang="nl-BE" dirty="0" smtClean="0"/>
            <a:t>Digital master</a:t>
          </a:r>
          <a:endParaRPr lang="nl-BE" dirty="0"/>
        </a:p>
      </dgm:t>
    </dgm:pt>
    <dgm:pt modelId="{E0CCE05F-B550-4B7B-80CA-BAD0A21F2765}" type="parTrans" cxnId="{EF4CF1FC-3EA8-4539-8F7A-A0DAA3220511}">
      <dgm:prSet/>
      <dgm:spPr/>
      <dgm:t>
        <a:bodyPr/>
        <a:lstStyle/>
        <a:p>
          <a:endParaRPr lang="nl-BE"/>
        </a:p>
      </dgm:t>
    </dgm:pt>
    <dgm:pt modelId="{E8C1703F-CFB3-4D9A-9FE5-7CAA5A637C79}" type="sibTrans" cxnId="{EF4CF1FC-3EA8-4539-8F7A-A0DAA3220511}">
      <dgm:prSet/>
      <dgm:spPr/>
      <dgm:t>
        <a:bodyPr/>
        <a:lstStyle/>
        <a:p>
          <a:endParaRPr lang="nl-BE"/>
        </a:p>
      </dgm:t>
    </dgm:pt>
    <dgm:pt modelId="{FDB890CF-9CD1-4F84-9648-990D5D904D0D}">
      <dgm:prSet phldrT="[Text]"/>
      <dgm:spPr/>
      <dgm:t>
        <a:bodyPr/>
        <a:lstStyle/>
        <a:p>
          <a:r>
            <a:rPr lang="nl-BE" dirty="0" smtClean="0"/>
            <a:t>Digital copy</a:t>
          </a:r>
          <a:endParaRPr lang="nl-BE" dirty="0"/>
        </a:p>
      </dgm:t>
    </dgm:pt>
    <dgm:pt modelId="{6E7F9807-1947-48EC-B267-C4A24F03C023}" type="parTrans" cxnId="{21392509-72DB-45BD-882F-CBC93DE4B330}">
      <dgm:prSet/>
      <dgm:spPr/>
      <dgm:t>
        <a:bodyPr/>
        <a:lstStyle/>
        <a:p>
          <a:endParaRPr lang="nl-BE"/>
        </a:p>
      </dgm:t>
    </dgm:pt>
    <dgm:pt modelId="{0E64525E-31BF-4975-BD4C-357FA427FC0A}" type="sibTrans" cxnId="{21392509-72DB-45BD-882F-CBC93DE4B330}">
      <dgm:prSet/>
      <dgm:spPr/>
      <dgm:t>
        <a:bodyPr/>
        <a:lstStyle/>
        <a:p>
          <a:endParaRPr lang="nl-BE"/>
        </a:p>
      </dgm:t>
    </dgm:pt>
    <dgm:pt modelId="{DD05D365-A195-41AD-B6ED-198018AAF5AC}">
      <dgm:prSet phldrT="[Text]"/>
      <dgm:spPr/>
      <dgm:t>
        <a:bodyPr/>
        <a:lstStyle/>
        <a:p>
          <a:r>
            <a:rPr lang="nl-BE" dirty="0" smtClean="0"/>
            <a:t>Reprint</a:t>
          </a:r>
          <a:endParaRPr lang="nl-BE" dirty="0"/>
        </a:p>
      </dgm:t>
    </dgm:pt>
    <dgm:pt modelId="{91316111-BD10-4338-9DA3-1E27F5F5CB9B}" type="parTrans" cxnId="{B3EF079B-AC0D-466F-88F2-04E7591AF21E}">
      <dgm:prSet/>
      <dgm:spPr/>
      <dgm:t>
        <a:bodyPr/>
        <a:lstStyle/>
        <a:p>
          <a:endParaRPr lang="nl-BE"/>
        </a:p>
      </dgm:t>
    </dgm:pt>
    <dgm:pt modelId="{508A404B-DD8B-44A8-9529-0634C9E38EF0}" type="sibTrans" cxnId="{B3EF079B-AC0D-466F-88F2-04E7591AF21E}">
      <dgm:prSet/>
      <dgm:spPr/>
      <dgm:t>
        <a:bodyPr/>
        <a:lstStyle/>
        <a:p>
          <a:endParaRPr lang="nl-BE"/>
        </a:p>
      </dgm:t>
    </dgm:pt>
    <dgm:pt modelId="{70ADD2D5-F81D-4DF4-8844-0D53AEF542EE}" type="pres">
      <dgm:prSet presAssocID="{8BAE3194-2B78-4649-93B2-0937E61AD5E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nl-BE"/>
        </a:p>
      </dgm:t>
    </dgm:pt>
    <dgm:pt modelId="{29C5D7AD-06AF-45E5-8164-1F3D8A4640AB}" type="pres">
      <dgm:prSet presAssocID="{6ECF9425-E065-4AA1-854E-4DB5BE345AAD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B9B6587A-E384-4FA0-8AC8-EB9B4305A250}" type="pres">
      <dgm:prSet presAssocID="{B7DF32B4-9D43-4F51-B2D5-4F95F41A6145}" presName="sibTrans" presStyleLbl="sibTrans2D1" presStyleIdx="0" presStyleCnt="8"/>
      <dgm:spPr/>
      <dgm:t>
        <a:bodyPr/>
        <a:lstStyle/>
        <a:p>
          <a:endParaRPr lang="nl-BE"/>
        </a:p>
      </dgm:t>
    </dgm:pt>
    <dgm:pt modelId="{90FA357F-BFBF-44BC-AA49-2C2175569BE6}" type="pres">
      <dgm:prSet presAssocID="{B7DF32B4-9D43-4F51-B2D5-4F95F41A6145}" presName="connectorText" presStyleLbl="sibTrans2D1" presStyleIdx="0" presStyleCnt="8"/>
      <dgm:spPr/>
      <dgm:t>
        <a:bodyPr/>
        <a:lstStyle/>
        <a:p>
          <a:endParaRPr lang="nl-BE"/>
        </a:p>
      </dgm:t>
    </dgm:pt>
    <dgm:pt modelId="{780BC74F-C60E-4AAF-AD44-6A96AE9C5DB9}" type="pres">
      <dgm:prSet presAssocID="{F76D0473-4628-48F8-85F3-F1A530FBD1BF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DFFE5E52-E31E-4500-9F2C-873A460DEBF6}" type="pres">
      <dgm:prSet presAssocID="{82B2F6B1-4C00-4DCD-8D31-00946032B014}" presName="sibTrans" presStyleLbl="sibTrans2D1" presStyleIdx="1" presStyleCnt="8"/>
      <dgm:spPr/>
      <dgm:t>
        <a:bodyPr/>
        <a:lstStyle/>
        <a:p>
          <a:endParaRPr lang="nl-BE"/>
        </a:p>
      </dgm:t>
    </dgm:pt>
    <dgm:pt modelId="{5B2BF5F6-38D0-4410-880F-54038CA3B697}" type="pres">
      <dgm:prSet presAssocID="{82B2F6B1-4C00-4DCD-8D31-00946032B014}" presName="connectorText" presStyleLbl="sibTrans2D1" presStyleIdx="1" presStyleCnt="8"/>
      <dgm:spPr/>
      <dgm:t>
        <a:bodyPr/>
        <a:lstStyle/>
        <a:p>
          <a:endParaRPr lang="nl-BE"/>
        </a:p>
      </dgm:t>
    </dgm:pt>
    <dgm:pt modelId="{235DB26D-61C3-49EB-8D84-74DF4CDF4C8C}" type="pres">
      <dgm:prSet presAssocID="{3730B2E8-02D5-448E-A97C-B34E1CDC9A04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11E3C33F-FD4B-4C86-BE91-0D6964BB99BE}" type="pres">
      <dgm:prSet presAssocID="{E27AC4EA-EA8E-48F2-833F-B5087FA164C9}" presName="sibTrans" presStyleLbl="sibTrans2D1" presStyleIdx="2" presStyleCnt="8"/>
      <dgm:spPr/>
      <dgm:t>
        <a:bodyPr/>
        <a:lstStyle/>
        <a:p>
          <a:endParaRPr lang="nl-BE"/>
        </a:p>
      </dgm:t>
    </dgm:pt>
    <dgm:pt modelId="{48E3832B-BA51-49B2-B6D9-2203F6B2069E}" type="pres">
      <dgm:prSet presAssocID="{E27AC4EA-EA8E-48F2-833F-B5087FA164C9}" presName="connectorText" presStyleLbl="sibTrans2D1" presStyleIdx="2" presStyleCnt="8"/>
      <dgm:spPr/>
      <dgm:t>
        <a:bodyPr/>
        <a:lstStyle/>
        <a:p>
          <a:endParaRPr lang="nl-BE"/>
        </a:p>
      </dgm:t>
    </dgm:pt>
    <dgm:pt modelId="{967AE814-95D6-46AD-8B9C-CBFE389AB573}" type="pres">
      <dgm:prSet presAssocID="{4C961861-A561-447E-A8A5-A34815C09391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B6005845-BFAA-4784-A1F5-F9625244A2F7}" type="pres">
      <dgm:prSet presAssocID="{F978B64F-4FB2-4E21-BC72-A19933207C97}" presName="sibTrans" presStyleLbl="sibTrans2D1" presStyleIdx="3" presStyleCnt="8"/>
      <dgm:spPr/>
      <dgm:t>
        <a:bodyPr/>
        <a:lstStyle/>
        <a:p>
          <a:endParaRPr lang="nl-BE"/>
        </a:p>
      </dgm:t>
    </dgm:pt>
    <dgm:pt modelId="{F4920978-7648-494D-8024-42740FC512A4}" type="pres">
      <dgm:prSet presAssocID="{F978B64F-4FB2-4E21-BC72-A19933207C97}" presName="connectorText" presStyleLbl="sibTrans2D1" presStyleIdx="3" presStyleCnt="8"/>
      <dgm:spPr/>
      <dgm:t>
        <a:bodyPr/>
        <a:lstStyle/>
        <a:p>
          <a:endParaRPr lang="nl-BE"/>
        </a:p>
      </dgm:t>
    </dgm:pt>
    <dgm:pt modelId="{BF368D3A-DAAB-4AD4-9454-F72E17882F9E}" type="pres">
      <dgm:prSet presAssocID="{5FD89E04-E3EB-47F1-A295-0EF19EC07CDF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946E2625-829D-4389-9DD9-7F9304D74112}" type="pres">
      <dgm:prSet presAssocID="{1F6B0552-2B74-49A2-9137-7DF48D0A81D7}" presName="sibTrans" presStyleLbl="sibTrans2D1" presStyleIdx="4" presStyleCnt="8"/>
      <dgm:spPr/>
      <dgm:t>
        <a:bodyPr/>
        <a:lstStyle/>
        <a:p>
          <a:endParaRPr lang="nl-BE"/>
        </a:p>
      </dgm:t>
    </dgm:pt>
    <dgm:pt modelId="{7EB06FB6-52F1-40F7-8000-1955CB385E01}" type="pres">
      <dgm:prSet presAssocID="{1F6B0552-2B74-49A2-9137-7DF48D0A81D7}" presName="connectorText" presStyleLbl="sibTrans2D1" presStyleIdx="4" presStyleCnt="8"/>
      <dgm:spPr/>
      <dgm:t>
        <a:bodyPr/>
        <a:lstStyle/>
        <a:p>
          <a:endParaRPr lang="nl-BE"/>
        </a:p>
      </dgm:t>
    </dgm:pt>
    <dgm:pt modelId="{6028EA7B-D230-40C2-8765-1B0509DFAC0D}" type="pres">
      <dgm:prSet presAssocID="{D2588172-BA4D-4521-8BCD-83ABC7EC4FAF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21540E3E-BAB7-4AE9-965E-590B3E368D97}" type="pres">
      <dgm:prSet presAssocID="{E8C1703F-CFB3-4D9A-9FE5-7CAA5A637C79}" presName="sibTrans" presStyleLbl="sibTrans2D1" presStyleIdx="5" presStyleCnt="8"/>
      <dgm:spPr/>
      <dgm:t>
        <a:bodyPr/>
        <a:lstStyle/>
        <a:p>
          <a:endParaRPr lang="nl-BE"/>
        </a:p>
      </dgm:t>
    </dgm:pt>
    <dgm:pt modelId="{A932CD01-8467-4CFF-82CB-ED963C85C115}" type="pres">
      <dgm:prSet presAssocID="{E8C1703F-CFB3-4D9A-9FE5-7CAA5A637C79}" presName="connectorText" presStyleLbl="sibTrans2D1" presStyleIdx="5" presStyleCnt="8"/>
      <dgm:spPr/>
      <dgm:t>
        <a:bodyPr/>
        <a:lstStyle/>
        <a:p>
          <a:endParaRPr lang="nl-BE"/>
        </a:p>
      </dgm:t>
    </dgm:pt>
    <dgm:pt modelId="{6B12A2B8-2D9D-4587-B2BF-CC0E203CCD3D}" type="pres">
      <dgm:prSet presAssocID="{FDB890CF-9CD1-4F84-9648-990D5D904D0D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FD3C1A89-023E-464A-B596-2B821EF90FDE}" type="pres">
      <dgm:prSet presAssocID="{0E64525E-31BF-4975-BD4C-357FA427FC0A}" presName="sibTrans" presStyleLbl="sibTrans2D1" presStyleIdx="6" presStyleCnt="8"/>
      <dgm:spPr/>
      <dgm:t>
        <a:bodyPr/>
        <a:lstStyle/>
        <a:p>
          <a:endParaRPr lang="nl-BE"/>
        </a:p>
      </dgm:t>
    </dgm:pt>
    <dgm:pt modelId="{89B41CE2-1C1C-4405-80AA-50B77C4E9642}" type="pres">
      <dgm:prSet presAssocID="{0E64525E-31BF-4975-BD4C-357FA427FC0A}" presName="connectorText" presStyleLbl="sibTrans2D1" presStyleIdx="6" presStyleCnt="8"/>
      <dgm:spPr/>
      <dgm:t>
        <a:bodyPr/>
        <a:lstStyle/>
        <a:p>
          <a:endParaRPr lang="nl-BE"/>
        </a:p>
      </dgm:t>
    </dgm:pt>
    <dgm:pt modelId="{25BA8704-DAD9-4873-977D-F9D3DFC8B416}" type="pres">
      <dgm:prSet presAssocID="{DD05D365-A195-41AD-B6ED-198018AAF5AC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346BAD67-421D-4BC4-A1A8-5091531F7168}" type="pres">
      <dgm:prSet presAssocID="{508A404B-DD8B-44A8-9529-0634C9E38EF0}" presName="sibTrans" presStyleLbl="sibTrans2D1" presStyleIdx="7" presStyleCnt="8"/>
      <dgm:spPr/>
      <dgm:t>
        <a:bodyPr/>
        <a:lstStyle/>
        <a:p>
          <a:endParaRPr lang="nl-BE"/>
        </a:p>
      </dgm:t>
    </dgm:pt>
    <dgm:pt modelId="{8D2F875B-AFD7-4F95-8D3B-6CEC13F9E543}" type="pres">
      <dgm:prSet presAssocID="{508A404B-DD8B-44A8-9529-0634C9E38EF0}" presName="connectorText" presStyleLbl="sibTrans2D1" presStyleIdx="7" presStyleCnt="8"/>
      <dgm:spPr/>
      <dgm:t>
        <a:bodyPr/>
        <a:lstStyle/>
        <a:p>
          <a:endParaRPr lang="nl-BE"/>
        </a:p>
      </dgm:t>
    </dgm:pt>
  </dgm:ptLst>
  <dgm:cxnLst>
    <dgm:cxn modelId="{AA1B23CB-B2B2-43F4-83CA-7B4E5436082C}" type="presOf" srcId="{F978B64F-4FB2-4E21-BC72-A19933207C97}" destId="{F4920978-7648-494D-8024-42740FC512A4}" srcOrd="1" destOrd="0" presId="urn:microsoft.com/office/officeart/2005/8/layout/cycle2"/>
    <dgm:cxn modelId="{F7B863BA-704A-4F52-97CF-1D94F96AE79D}" type="presOf" srcId="{5FD89E04-E3EB-47F1-A295-0EF19EC07CDF}" destId="{BF368D3A-DAAB-4AD4-9454-F72E17882F9E}" srcOrd="0" destOrd="0" presId="urn:microsoft.com/office/officeart/2005/8/layout/cycle2"/>
    <dgm:cxn modelId="{9B3E0D90-527D-4EE2-9CF7-132123FC2AB7}" type="presOf" srcId="{E27AC4EA-EA8E-48F2-833F-B5087FA164C9}" destId="{48E3832B-BA51-49B2-B6D9-2203F6B2069E}" srcOrd="1" destOrd="0" presId="urn:microsoft.com/office/officeart/2005/8/layout/cycle2"/>
    <dgm:cxn modelId="{FFAA5F0C-0B0B-4393-93F0-8B6246766B1E}" srcId="{8BAE3194-2B78-4649-93B2-0937E61AD5E0}" destId="{3730B2E8-02D5-448E-A97C-B34E1CDC9A04}" srcOrd="2" destOrd="0" parTransId="{62C4749D-AB81-4D45-B1F8-878746A361CA}" sibTransId="{E27AC4EA-EA8E-48F2-833F-B5087FA164C9}"/>
    <dgm:cxn modelId="{A50CED20-0F1C-4B49-8ECF-093EEB202573}" type="presOf" srcId="{508A404B-DD8B-44A8-9529-0634C9E38EF0}" destId="{8D2F875B-AFD7-4F95-8D3B-6CEC13F9E543}" srcOrd="1" destOrd="0" presId="urn:microsoft.com/office/officeart/2005/8/layout/cycle2"/>
    <dgm:cxn modelId="{968BC5BA-D0DF-468A-870E-33AAEFE894FB}" type="presOf" srcId="{3730B2E8-02D5-448E-A97C-B34E1CDC9A04}" destId="{235DB26D-61C3-49EB-8D84-74DF4CDF4C8C}" srcOrd="0" destOrd="0" presId="urn:microsoft.com/office/officeart/2005/8/layout/cycle2"/>
    <dgm:cxn modelId="{F3211342-6E32-4C3C-ACC6-52ECE4623811}" srcId="{8BAE3194-2B78-4649-93B2-0937E61AD5E0}" destId="{F76D0473-4628-48F8-85F3-F1A530FBD1BF}" srcOrd="1" destOrd="0" parTransId="{977FEA3A-DFC1-4F90-BD6D-B7AD802ACB7D}" sibTransId="{82B2F6B1-4C00-4DCD-8D31-00946032B014}"/>
    <dgm:cxn modelId="{40FE2FCE-5916-4E82-8DCA-FE7EF4A038AF}" type="presOf" srcId="{DD05D365-A195-41AD-B6ED-198018AAF5AC}" destId="{25BA8704-DAD9-4873-977D-F9D3DFC8B416}" srcOrd="0" destOrd="0" presId="urn:microsoft.com/office/officeart/2005/8/layout/cycle2"/>
    <dgm:cxn modelId="{FC3DE55C-F1D1-4E00-A5EF-B270B1A4D74A}" srcId="{8BAE3194-2B78-4649-93B2-0937E61AD5E0}" destId="{6ECF9425-E065-4AA1-854E-4DB5BE345AAD}" srcOrd="0" destOrd="0" parTransId="{CF59432B-AA9F-4C46-B746-A47BFA527DD6}" sibTransId="{B7DF32B4-9D43-4F51-B2D5-4F95F41A6145}"/>
    <dgm:cxn modelId="{ED4B4041-0F13-4BAE-80D6-67431F1ABAA5}" type="presOf" srcId="{82B2F6B1-4C00-4DCD-8D31-00946032B014}" destId="{5B2BF5F6-38D0-4410-880F-54038CA3B697}" srcOrd="1" destOrd="0" presId="urn:microsoft.com/office/officeart/2005/8/layout/cycle2"/>
    <dgm:cxn modelId="{D6AC26EF-5B10-481B-9DCB-B0882F50E98A}" type="presOf" srcId="{4C961861-A561-447E-A8A5-A34815C09391}" destId="{967AE814-95D6-46AD-8B9C-CBFE389AB573}" srcOrd="0" destOrd="0" presId="urn:microsoft.com/office/officeart/2005/8/layout/cycle2"/>
    <dgm:cxn modelId="{FA1DFB90-090F-4607-AEF5-DCDD5DB3F486}" srcId="{8BAE3194-2B78-4649-93B2-0937E61AD5E0}" destId="{5FD89E04-E3EB-47F1-A295-0EF19EC07CDF}" srcOrd="4" destOrd="0" parTransId="{CB0B0D8F-A162-42CA-991B-3D4C59232CAB}" sibTransId="{1F6B0552-2B74-49A2-9137-7DF48D0A81D7}"/>
    <dgm:cxn modelId="{32272F2A-0BA1-431F-B500-20F8C3A5F0D3}" type="presOf" srcId="{8BAE3194-2B78-4649-93B2-0937E61AD5E0}" destId="{70ADD2D5-F81D-4DF4-8844-0D53AEF542EE}" srcOrd="0" destOrd="0" presId="urn:microsoft.com/office/officeart/2005/8/layout/cycle2"/>
    <dgm:cxn modelId="{23E381E7-8E66-4AD6-889A-EF2FABBFA3C8}" type="presOf" srcId="{508A404B-DD8B-44A8-9529-0634C9E38EF0}" destId="{346BAD67-421D-4BC4-A1A8-5091531F7168}" srcOrd="0" destOrd="0" presId="urn:microsoft.com/office/officeart/2005/8/layout/cycle2"/>
    <dgm:cxn modelId="{0E4FB362-13A0-4AD7-9F70-61596144E784}" type="presOf" srcId="{E8C1703F-CFB3-4D9A-9FE5-7CAA5A637C79}" destId="{21540E3E-BAB7-4AE9-965E-590B3E368D97}" srcOrd="0" destOrd="0" presId="urn:microsoft.com/office/officeart/2005/8/layout/cycle2"/>
    <dgm:cxn modelId="{06311BE6-66D5-4F50-A090-9EE8037F12EE}" type="presOf" srcId="{B7DF32B4-9D43-4F51-B2D5-4F95F41A6145}" destId="{90FA357F-BFBF-44BC-AA49-2C2175569BE6}" srcOrd="1" destOrd="0" presId="urn:microsoft.com/office/officeart/2005/8/layout/cycle2"/>
    <dgm:cxn modelId="{60B0C0B5-7A11-41FB-8B9F-51E0B9931BCD}" type="presOf" srcId="{B7DF32B4-9D43-4F51-B2D5-4F95F41A6145}" destId="{B9B6587A-E384-4FA0-8AC8-EB9B4305A250}" srcOrd="0" destOrd="0" presId="urn:microsoft.com/office/officeart/2005/8/layout/cycle2"/>
    <dgm:cxn modelId="{7A979E8F-25D8-45AA-9BD6-F4696D5FD23D}" type="presOf" srcId="{E8C1703F-CFB3-4D9A-9FE5-7CAA5A637C79}" destId="{A932CD01-8467-4CFF-82CB-ED963C85C115}" srcOrd="1" destOrd="0" presId="urn:microsoft.com/office/officeart/2005/8/layout/cycle2"/>
    <dgm:cxn modelId="{B3EF079B-AC0D-466F-88F2-04E7591AF21E}" srcId="{8BAE3194-2B78-4649-93B2-0937E61AD5E0}" destId="{DD05D365-A195-41AD-B6ED-198018AAF5AC}" srcOrd="7" destOrd="0" parTransId="{91316111-BD10-4338-9DA3-1E27F5F5CB9B}" sibTransId="{508A404B-DD8B-44A8-9529-0634C9E38EF0}"/>
    <dgm:cxn modelId="{D327270A-4B84-4A11-9BA2-69A647683339}" srcId="{8BAE3194-2B78-4649-93B2-0937E61AD5E0}" destId="{4C961861-A561-447E-A8A5-A34815C09391}" srcOrd="3" destOrd="0" parTransId="{C799F2F3-1E6D-4A9C-B2FC-8D2C5CB6C8D1}" sibTransId="{F978B64F-4FB2-4E21-BC72-A19933207C97}"/>
    <dgm:cxn modelId="{133C0BDA-8A1C-47E4-B82B-B5836E901FC0}" type="presOf" srcId="{0E64525E-31BF-4975-BD4C-357FA427FC0A}" destId="{89B41CE2-1C1C-4405-80AA-50B77C4E9642}" srcOrd="1" destOrd="0" presId="urn:microsoft.com/office/officeart/2005/8/layout/cycle2"/>
    <dgm:cxn modelId="{171CA5CE-0B96-478D-8887-53A9278A7EB7}" type="presOf" srcId="{1F6B0552-2B74-49A2-9137-7DF48D0A81D7}" destId="{946E2625-829D-4389-9DD9-7F9304D74112}" srcOrd="0" destOrd="0" presId="urn:microsoft.com/office/officeart/2005/8/layout/cycle2"/>
    <dgm:cxn modelId="{7AD84749-3763-4456-8243-8B0EF90D3043}" type="presOf" srcId="{FDB890CF-9CD1-4F84-9648-990D5D904D0D}" destId="{6B12A2B8-2D9D-4587-B2BF-CC0E203CCD3D}" srcOrd="0" destOrd="0" presId="urn:microsoft.com/office/officeart/2005/8/layout/cycle2"/>
    <dgm:cxn modelId="{A289B625-BE53-422A-A460-B4D7E5B22B2B}" type="presOf" srcId="{E27AC4EA-EA8E-48F2-833F-B5087FA164C9}" destId="{11E3C33F-FD4B-4C86-BE91-0D6964BB99BE}" srcOrd="0" destOrd="0" presId="urn:microsoft.com/office/officeart/2005/8/layout/cycle2"/>
    <dgm:cxn modelId="{C70708E2-013F-4CD8-9331-77FE57AC4B01}" type="presOf" srcId="{1F6B0552-2B74-49A2-9137-7DF48D0A81D7}" destId="{7EB06FB6-52F1-40F7-8000-1955CB385E01}" srcOrd="1" destOrd="0" presId="urn:microsoft.com/office/officeart/2005/8/layout/cycle2"/>
    <dgm:cxn modelId="{21392509-72DB-45BD-882F-CBC93DE4B330}" srcId="{8BAE3194-2B78-4649-93B2-0937E61AD5E0}" destId="{FDB890CF-9CD1-4F84-9648-990D5D904D0D}" srcOrd="6" destOrd="0" parTransId="{6E7F9807-1947-48EC-B267-C4A24F03C023}" sibTransId="{0E64525E-31BF-4975-BD4C-357FA427FC0A}"/>
    <dgm:cxn modelId="{41D5B937-828F-4A62-86D5-1859E464A3B7}" type="presOf" srcId="{F76D0473-4628-48F8-85F3-F1A530FBD1BF}" destId="{780BC74F-C60E-4AAF-AD44-6A96AE9C5DB9}" srcOrd="0" destOrd="0" presId="urn:microsoft.com/office/officeart/2005/8/layout/cycle2"/>
    <dgm:cxn modelId="{18380F3E-2957-4311-BA49-546A51BB285A}" type="presOf" srcId="{F978B64F-4FB2-4E21-BC72-A19933207C97}" destId="{B6005845-BFAA-4784-A1F5-F9625244A2F7}" srcOrd="0" destOrd="0" presId="urn:microsoft.com/office/officeart/2005/8/layout/cycle2"/>
    <dgm:cxn modelId="{A0D1A214-2DB4-4E7B-B926-FE0A184B4387}" type="presOf" srcId="{6ECF9425-E065-4AA1-854E-4DB5BE345AAD}" destId="{29C5D7AD-06AF-45E5-8164-1F3D8A4640AB}" srcOrd="0" destOrd="0" presId="urn:microsoft.com/office/officeart/2005/8/layout/cycle2"/>
    <dgm:cxn modelId="{6A0B7AD4-657B-4D45-BA25-D6CE448FE1F9}" type="presOf" srcId="{D2588172-BA4D-4521-8BCD-83ABC7EC4FAF}" destId="{6028EA7B-D230-40C2-8765-1B0509DFAC0D}" srcOrd="0" destOrd="0" presId="urn:microsoft.com/office/officeart/2005/8/layout/cycle2"/>
    <dgm:cxn modelId="{EF4CF1FC-3EA8-4539-8F7A-A0DAA3220511}" srcId="{8BAE3194-2B78-4649-93B2-0937E61AD5E0}" destId="{D2588172-BA4D-4521-8BCD-83ABC7EC4FAF}" srcOrd="5" destOrd="0" parTransId="{E0CCE05F-B550-4B7B-80CA-BAD0A21F2765}" sibTransId="{E8C1703F-CFB3-4D9A-9FE5-7CAA5A637C79}"/>
    <dgm:cxn modelId="{FA74739C-D153-4D86-AFDB-4952B93844A3}" type="presOf" srcId="{0E64525E-31BF-4975-BD4C-357FA427FC0A}" destId="{FD3C1A89-023E-464A-B596-2B821EF90FDE}" srcOrd="0" destOrd="0" presId="urn:microsoft.com/office/officeart/2005/8/layout/cycle2"/>
    <dgm:cxn modelId="{4CDF06CA-FD8E-44C7-80D1-22229997CDF9}" type="presOf" srcId="{82B2F6B1-4C00-4DCD-8D31-00946032B014}" destId="{DFFE5E52-E31E-4500-9F2C-873A460DEBF6}" srcOrd="0" destOrd="0" presId="urn:microsoft.com/office/officeart/2005/8/layout/cycle2"/>
    <dgm:cxn modelId="{D9F30FB8-1FF8-44B6-B607-50509931BC39}" type="presParOf" srcId="{70ADD2D5-F81D-4DF4-8844-0D53AEF542EE}" destId="{29C5D7AD-06AF-45E5-8164-1F3D8A4640AB}" srcOrd="0" destOrd="0" presId="urn:microsoft.com/office/officeart/2005/8/layout/cycle2"/>
    <dgm:cxn modelId="{FBE5EBFC-5A4B-442A-A6CA-72190668E75E}" type="presParOf" srcId="{70ADD2D5-F81D-4DF4-8844-0D53AEF542EE}" destId="{B9B6587A-E384-4FA0-8AC8-EB9B4305A250}" srcOrd="1" destOrd="0" presId="urn:microsoft.com/office/officeart/2005/8/layout/cycle2"/>
    <dgm:cxn modelId="{085417EE-1AAD-4E6E-9F2A-953412D39862}" type="presParOf" srcId="{B9B6587A-E384-4FA0-8AC8-EB9B4305A250}" destId="{90FA357F-BFBF-44BC-AA49-2C2175569BE6}" srcOrd="0" destOrd="0" presId="urn:microsoft.com/office/officeart/2005/8/layout/cycle2"/>
    <dgm:cxn modelId="{7AB17760-B317-4723-A965-B6DA97DDD59A}" type="presParOf" srcId="{70ADD2D5-F81D-4DF4-8844-0D53AEF542EE}" destId="{780BC74F-C60E-4AAF-AD44-6A96AE9C5DB9}" srcOrd="2" destOrd="0" presId="urn:microsoft.com/office/officeart/2005/8/layout/cycle2"/>
    <dgm:cxn modelId="{012830B8-E52D-4B93-A276-DEB35BC7B3EB}" type="presParOf" srcId="{70ADD2D5-F81D-4DF4-8844-0D53AEF542EE}" destId="{DFFE5E52-E31E-4500-9F2C-873A460DEBF6}" srcOrd="3" destOrd="0" presId="urn:microsoft.com/office/officeart/2005/8/layout/cycle2"/>
    <dgm:cxn modelId="{ABBB7F12-EE42-4B49-9CF2-CCA43090E4EC}" type="presParOf" srcId="{DFFE5E52-E31E-4500-9F2C-873A460DEBF6}" destId="{5B2BF5F6-38D0-4410-880F-54038CA3B697}" srcOrd="0" destOrd="0" presId="urn:microsoft.com/office/officeart/2005/8/layout/cycle2"/>
    <dgm:cxn modelId="{E87D4403-68EA-4CE4-93A7-A76D3E2C2C94}" type="presParOf" srcId="{70ADD2D5-F81D-4DF4-8844-0D53AEF542EE}" destId="{235DB26D-61C3-49EB-8D84-74DF4CDF4C8C}" srcOrd="4" destOrd="0" presId="urn:microsoft.com/office/officeart/2005/8/layout/cycle2"/>
    <dgm:cxn modelId="{8C76279A-3410-4B2D-8F12-585AD4A5C20B}" type="presParOf" srcId="{70ADD2D5-F81D-4DF4-8844-0D53AEF542EE}" destId="{11E3C33F-FD4B-4C86-BE91-0D6964BB99BE}" srcOrd="5" destOrd="0" presId="urn:microsoft.com/office/officeart/2005/8/layout/cycle2"/>
    <dgm:cxn modelId="{9FE887E3-794D-46AA-BD90-C6627C8F1985}" type="presParOf" srcId="{11E3C33F-FD4B-4C86-BE91-0D6964BB99BE}" destId="{48E3832B-BA51-49B2-B6D9-2203F6B2069E}" srcOrd="0" destOrd="0" presId="urn:microsoft.com/office/officeart/2005/8/layout/cycle2"/>
    <dgm:cxn modelId="{D56D245F-1BC0-47A0-858B-97A545634C18}" type="presParOf" srcId="{70ADD2D5-F81D-4DF4-8844-0D53AEF542EE}" destId="{967AE814-95D6-46AD-8B9C-CBFE389AB573}" srcOrd="6" destOrd="0" presId="urn:microsoft.com/office/officeart/2005/8/layout/cycle2"/>
    <dgm:cxn modelId="{E7DE7B87-249F-49FE-B476-2DD62F05D34C}" type="presParOf" srcId="{70ADD2D5-F81D-4DF4-8844-0D53AEF542EE}" destId="{B6005845-BFAA-4784-A1F5-F9625244A2F7}" srcOrd="7" destOrd="0" presId="urn:microsoft.com/office/officeart/2005/8/layout/cycle2"/>
    <dgm:cxn modelId="{B5031DB4-2547-40E6-AD36-666C2D8A6170}" type="presParOf" srcId="{B6005845-BFAA-4784-A1F5-F9625244A2F7}" destId="{F4920978-7648-494D-8024-42740FC512A4}" srcOrd="0" destOrd="0" presId="urn:microsoft.com/office/officeart/2005/8/layout/cycle2"/>
    <dgm:cxn modelId="{305D2A52-E12E-403B-BA16-772312D9EF71}" type="presParOf" srcId="{70ADD2D5-F81D-4DF4-8844-0D53AEF542EE}" destId="{BF368D3A-DAAB-4AD4-9454-F72E17882F9E}" srcOrd="8" destOrd="0" presId="urn:microsoft.com/office/officeart/2005/8/layout/cycle2"/>
    <dgm:cxn modelId="{8B822719-E646-4B27-A4A3-348E3F949BD8}" type="presParOf" srcId="{70ADD2D5-F81D-4DF4-8844-0D53AEF542EE}" destId="{946E2625-829D-4389-9DD9-7F9304D74112}" srcOrd="9" destOrd="0" presId="urn:microsoft.com/office/officeart/2005/8/layout/cycle2"/>
    <dgm:cxn modelId="{02AB5C77-3E74-4407-81F5-D6DC3262A03E}" type="presParOf" srcId="{946E2625-829D-4389-9DD9-7F9304D74112}" destId="{7EB06FB6-52F1-40F7-8000-1955CB385E01}" srcOrd="0" destOrd="0" presId="urn:microsoft.com/office/officeart/2005/8/layout/cycle2"/>
    <dgm:cxn modelId="{311389B1-0FF4-4CC4-9A48-529BD665A894}" type="presParOf" srcId="{70ADD2D5-F81D-4DF4-8844-0D53AEF542EE}" destId="{6028EA7B-D230-40C2-8765-1B0509DFAC0D}" srcOrd="10" destOrd="0" presId="urn:microsoft.com/office/officeart/2005/8/layout/cycle2"/>
    <dgm:cxn modelId="{A1F68A6E-0760-4341-A779-C29BD1858872}" type="presParOf" srcId="{70ADD2D5-F81D-4DF4-8844-0D53AEF542EE}" destId="{21540E3E-BAB7-4AE9-965E-590B3E368D97}" srcOrd="11" destOrd="0" presId="urn:microsoft.com/office/officeart/2005/8/layout/cycle2"/>
    <dgm:cxn modelId="{980FE723-7A11-47E4-A032-135EA077DFDC}" type="presParOf" srcId="{21540E3E-BAB7-4AE9-965E-590B3E368D97}" destId="{A932CD01-8467-4CFF-82CB-ED963C85C115}" srcOrd="0" destOrd="0" presId="urn:microsoft.com/office/officeart/2005/8/layout/cycle2"/>
    <dgm:cxn modelId="{CEEDE583-3F15-4C9E-A412-13650C757511}" type="presParOf" srcId="{70ADD2D5-F81D-4DF4-8844-0D53AEF542EE}" destId="{6B12A2B8-2D9D-4587-B2BF-CC0E203CCD3D}" srcOrd="12" destOrd="0" presId="urn:microsoft.com/office/officeart/2005/8/layout/cycle2"/>
    <dgm:cxn modelId="{6D750930-7C11-4B17-9428-9EDC6D518CC3}" type="presParOf" srcId="{70ADD2D5-F81D-4DF4-8844-0D53AEF542EE}" destId="{FD3C1A89-023E-464A-B596-2B821EF90FDE}" srcOrd="13" destOrd="0" presId="urn:microsoft.com/office/officeart/2005/8/layout/cycle2"/>
    <dgm:cxn modelId="{B7D8A4D8-8234-487B-9D4C-B66639D22936}" type="presParOf" srcId="{FD3C1A89-023E-464A-B596-2B821EF90FDE}" destId="{89B41CE2-1C1C-4405-80AA-50B77C4E9642}" srcOrd="0" destOrd="0" presId="urn:microsoft.com/office/officeart/2005/8/layout/cycle2"/>
    <dgm:cxn modelId="{5E2B6A3A-CC69-4A8C-AAF2-A0C3FB40F2E6}" type="presParOf" srcId="{70ADD2D5-F81D-4DF4-8844-0D53AEF542EE}" destId="{25BA8704-DAD9-4873-977D-F9D3DFC8B416}" srcOrd="14" destOrd="0" presId="urn:microsoft.com/office/officeart/2005/8/layout/cycle2"/>
    <dgm:cxn modelId="{277049DF-E74A-49C7-A5FE-8F2D85735576}" type="presParOf" srcId="{70ADD2D5-F81D-4DF4-8844-0D53AEF542EE}" destId="{346BAD67-421D-4BC4-A1A8-5091531F7168}" srcOrd="15" destOrd="0" presId="urn:microsoft.com/office/officeart/2005/8/layout/cycle2"/>
    <dgm:cxn modelId="{A7E72B9C-9578-4D49-8A4D-4A8DFA71988B}" type="presParOf" srcId="{346BAD67-421D-4BC4-A1A8-5091531F7168}" destId="{8D2F875B-AFD7-4F95-8D3B-6CEC13F9E54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C5D7AD-06AF-45E5-8164-1F3D8A4640AB}">
      <dsp:nvSpPr>
        <dsp:cNvPr id="0" name=""/>
        <dsp:cNvSpPr/>
      </dsp:nvSpPr>
      <dsp:spPr>
        <a:xfrm>
          <a:off x="3655702" y="1530"/>
          <a:ext cx="918195" cy="91819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900" kern="1200" dirty="0" err="1" smtClean="0"/>
            <a:t>Photographic</a:t>
          </a:r>
          <a:r>
            <a:rPr lang="nl-BE" sz="900" kern="1200" dirty="0" smtClean="0"/>
            <a:t> </a:t>
          </a:r>
          <a:r>
            <a:rPr lang="nl-BE" sz="900" kern="1200" dirty="0" err="1" smtClean="0"/>
            <a:t>experience</a:t>
          </a:r>
          <a:endParaRPr lang="nl-BE" sz="900" kern="1200" dirty="0"/>
        </a:p>
      </dsp:txBody>
      <dsp:txXfrm>
        <a:off x="3790169" y="135997"/>
        <a:ext cx="649261" cy="649261"/>
      </dsp:txXfrm>
    </dsp:sp>
    <dsp:sp modelId="{B9B6587A-E384-4FA0-8AC8-EB9B4305A250}">
      <dsp:nvSpPr>
        <dsp:cNvPr id="0" name=""/>
        <dsp:cNvSpPr/>
      </dsp:nvSpPr>
      <dsp:spPr>
        <a:xfrm rot="1350000">
          <a:off x="4623400" y="566983"/>
          <a:ext cx="244471" cy="3098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700" kern="1200"/>
        </a:p>
      </dsp:txBody>
      <dsp:txXfrm>
        <a:off x="4626191" y="614928"/>
        <a:ext cx="171130" cy="185934"/>
      </dsp:txXfrm>
    </dsp:sp>
    <dsp:sp modelId="{780BC74F-C60E-4AAF-AD44-6A96AE9C5DB9}">
      <dsp:nvSpPr>
        <dsp:cNvPr id="0" name=""/>
        <dsp:cNvSpPr/>
      </dsp:nvSpPr>
      <dsp:spPr>
        <a:xfrm>
          <a:off x="4930158" y="529427"/>
          <a:ext cx="918195" cy="918195"/>
        </a:xfrm>
        <a:prstGeom prst="ellipse">
          <a:avLst/>
        </a:prstGeom>
        <a:solidFill>
          <a:schemeClr val="accent2">
            <a:hueOff val="668788"/>
            <a:satOff val="-834"/>
            <a:lumOff val="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900" kern="1200" dirty="0" err="1" smtClean="0"/>
            <a:t>Captured</a:t>
          </a:r>
          <a:r>
            <a:rPr lang="nl-BE" sz="900" kern="1200" dirty="0" smtClean="0"/>
            <a:t> light</a:t>
          </a:r>
          <a:endParaRPr lang="nl-BE" sz="900" kern="1200" dirty="0"/>
        </a:p>
      </dsp:txBody>
      <dsp:txXfrm>
        <a:off x="5064625" y="663894"/>
        <a:ext cx="649261" cy="649261"/>
      </dsp:txXfrm>
    </dsp:sp>
    <dsp:sp modelId="{DFFE5E52-E31E-4500-9F2C-873A460DEBF6}">
      <dsp:nvSpPr>
        <dsp:cNvPr id="0" name=""/>
        <dsp:cNvSpPr/>
      </dsp:nvSpPr>
      <dsp:spPr>
        <a:xfrm rot="4050000">
          <a:off x="5528321" y="1464415"/>
          <a:ext cx="244471" cy="3098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668788"/>
            <a:satOff val="-834"/>
            <a:lumOff val="19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700" kern="1200"/>
        </a:p>
      </dsp:txBody>
      <dsp:txXfrm>
        <a:off x="5550958" y="1492514"/>
        <a:ext cx="171130" cy="185934"/>
      </dsp:txXfrm>
    </dsp:sp>
    <dsp:sp modelId="{235DB26D-61C3-49EB-8D84-74DF4CDF4C8C}">
      <dsp:nvSpPr>
        <dsp:cNvPr id="0" name=""/>
        <dsp:cNvSpPr/>
      </dsp:nvSpPr>
      <dsp:spPr>
        <a:xfrm>
          <a:off x="5458055" y="1803883"/>
          <a:ext cx="918195" cy="918195"/>
        </a:xfrm>
        <a:prstGeom prst="ellipse">
          <a:avLst/>
        </a:prstGeom>
        <a:solidFill>
          <a:schemeClr val="accent2">
            <a:hueOff val="1337577"/>
            <a:satOff val="-1668"/>
            <a:lumOff val="39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900" kern="1200" dirty="0" err="1" smtClean="0"/>
            <a:t>Negative</a:t>
          </a:r>
          <a:endParaRPr lang="nl-BE" sz="900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900" kern="1200" dirty="0" smtClean="0"/>
            <a:t>/ CCD</a:t>
          </a:r>
          <a:endParaRPr lang="nl-BE" sz="900" kern="1200" dirty="0"/>
        </a:p>
      </dsp:txBody>
      <dsp:txXfrm>
        <a:off x="5592522" y="1938350"/>
        <a:ext cx="649261" cy="649261"/>
      </dsp:txXfrm>
    </dsp:sp>
    <dsp:sp modelId="{11E3C33F-FD4B-4C86-BE91-0D6964BB99BE}">
      <dsp:nvSpPr>
        <dsp:cNvPr id="0" name=""/>
        <dsp:cNvSpPr/>
      </dsp:nvSpPr>
      <dsp:spPr>
        <a:xfrm rot="6750000">
          <a:off x="5533616" y="2738871"/>
          <a:ext cx="244471" cy="3098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1337577"/>
            <a:satOff val="-1668"/>
            <a:lumOff val="39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700" kern="1200"/>
        </a:p>
      </dsp:txBody>
      <dsp:txXfrm rot="10800000">
        <a:off x="5584320" y="2766970"/>
        <a:ext cx="171130" cy="185934"/>
      </dsp:txXfrm>
    </dsp:sp>
    <dsp:sp modelId="{967AE814-95D6-46AD-8B9C-CBFE389AB573}">
      <dsp:nvSpPr>
        <dsp:cNvPr id="0" name=""/>
        <dsp:cNvSpPr/>
      </dsp:nvSpPr>
      <dsp:spPr>
        <a:xfrm>
          <a:off x="4930158" y="3078340"/>
          <a:ext cx="918195" cy="918195"/>
        </a:xfrm>
        <a:prstGeom prst="ellipse">
          <a:avLst/>
        </a:prstGeom>
        <a:solidFill>
          <a:schemeClr val="accent2">
            <a:hueOff val="2006365"/>
            <a:satOff val="-2502"/>
            <a:lumOff val="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900" kern="1200" dirty="0" err="1" smtClean="0"/>
            <a:t>Positive</a:t>
          </a:r>
          <a:endParaRPr lang="nl-BE" sz="900" kern="1200" dirty="0"/>
        </a:p>
      </dsp:txBody>
      <dsp:txXfrm>
        <a:off x="5064625" y="3212807"/>
        <a:ext cx="649261" cy="649261"/>
      </dsp:txXfrm>
    </dsp:sp>
    <dsp:sp modelId="{B6005845-BFAA-4784-A1F5-F9625244A2F7}">
      <dsp:nvSpPr>
        <dsp:cNvPr id="0" name=""/>
        <dsp:cNvSpPr/>
      </dsp:nvSpPr>
      <dsp:spPr>
        <a:xfrm rot="9450000">
          <a:off x="4636184" y="3643792"/>
          <a:ext cx="244471" cy="3098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2006365"/>
            <a:satOff val="-2502"/>
            <a:lumOff val="58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700" kern="1200"/>
        </a:p>
      </dsp:txBody>
      <dsp:txXfrm rot="10800000">
        <a:off x="4706734" y="3691737"/>
        <a:ext cx="171130" cy="185934"/>
      </dsp:txXfrm>
    </dsp:sp>
    <dsp:sp modelId="{BF368D3A-DAAB-4AD4-9454-F72E17882F9E}">
      <dsp:nvSpPr>
        <dsp:cNvPr id="0" name=""/>
        <dsp:cNvSpPr/>
      </dsp:nvSpPr>
      <dsp:spPr>
        <a:xfrm>
          <a:off x="3655702" y="3606236"/>
          <a:ext cx="918195" cy="918195"/>
        </a:xfrm>
        <a:prstGeom prst="ellipse">
          <a:avLst/>
        </a:prstGeom>
        <a:solidFill>
          <a:schemeClr val="accent2">
            <a:hueOff val="2675154"/>
            <a:satOff val="-3337"/>
            <a:lumOff val="78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900" kern="1200" dirty="0" smtClean="0"/>
            <a:t>Print copy</a:t>
          </a:r>
          <a:endParaRPr lang="nl-BE" sz="900" kern="1200" dirty="0"/>
        </a:p>
      </dsp:txBody>
      <dsp:txXfrm>
        <a:off x="3790169" y="3740703"/>
        <a:ext cx="649261" cy="649261"/>
      </dsp:txXfrm>
    </dsp:sp>
    <dsp:sp modelId="{946E2625-829D-4389-9DD9-7F9304D74112}">
      <dsp:nvSpPr>
        <dsp:cNvPr id="0" name=""/>
        <dsp:cNvSpPr/>
      </dsp:nvSpPr>
      <dsp:spPr>
        <a:xfrm rot="12150000">
          <a:off x="3361728" y="3649088"/>
          <a:ext cx="244471" cy="3098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2675154"/>
            <a:satOff val="-3337"/>
            <a:lumOff val="78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700" kern="1200"/>
        </a:p>
      </dsp:txBody>
      <dsp:txXfrm rot="10800000">
        <a:off x="3432278" y="3725099"/>
        <a:ext cx="171130" cy="185934"/>
      </dsp:txXfrm>
    </dsp:sp>
    <dsp:sp modelId="{6028EA7B-D230-40C2-8765-1B0509DFAC0D}">
      <dsp:nvSpPr>
        <dsp:cNvPr id="0" name=""/>
        <dsp:cNvSpPr/>
      </dsp:nvSpPr>
      <dsp:spPr>
        <a:xfrm>
          <a:off x="2381246" y="3078340"/>
          <a:ext cx="918195" cy="918195"/>
        </a:xfrm>
        <a:prstGeom prst="ellipse">
          <a:avLst/>
        </a:prstGeom>
        <a:solidFill>
          <a:schemeClr val="accent2">
            <a:hueOff val="3343942"/>
            <a:satOff val="-4171"/>
            <a:lumOff val="98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900" kern="1200" dirty="0" smtClean="0"/>
            <a:t>Digital master</a:t>
          </a:r>
          <a:endParaRPr lang="nl-BE" sz="900" kern="1200" dirty="0"/>
        </a:p>
      </dsp:txBody>
      <dsp:txXfrm>
        <a:off x="2515713" y="3212807"/>
        <a:ext cx="649261" cy="649261"/>
      </dsp:txXfrm>
    </dsp:sp>
    <dsp:sp modelId="{21540E3E-BAB7-4AE9-965E-590B3E368D97}">
      <dsp:nvSpPr>
        <dsp:cNvPr id="0" name=""/>
        <dsp:cNvSpPr/>
      </dsp:nvSpPr>
      <dsp:spPr>
        <a:xfrm rot="14850000">
          <a:off x="2456807" y="2751656"/>
          <a:ext cx="244471" cy="3098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3343942"/>
            <a:satOff val="-4171"/>
            <a:lumOff val="98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700" kern="1200"/>
        </a:p>
      </dsp:txBody>
      <dsp:txXfrm rot="10800000">
        <a:off x="2507511" y="2847513"/>
        <a:ext cx="171130" cy="185934"/>
      </dsp:txXfrm>
    </dsp:sp>
    <dsp:sp modelId="{6B12A2B8-2D9D-4587-B2BF-CC0E203CCD3D}">
      <dsp:nvSpPr>
        <dsp:cNvPr id="0" name=""/>
        <dsp:cNvSpPr/>
      </dsp:nvSpPr>
      <dsp:spPr>
        <a:xfrm>
          <a:off x="1853349" y="1803883"/>
          <a:ext cx="918195" cy="918195"/>
        </a:xfrm>
        <a:prstGeom prst="ellipse">
          <a:avLst/>
        </a:prstGeom>
        <a:solidFill>
          <a:schemeClr val="accent2">
            <a:hueOff val="4012731"/>
            <a:satOff val="-5005"/>
            <a:lumOff val="1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900" kern="1200" dirty="0" smtClean="0"/>
            <a:t>Digital copy</a:t>
          </a:r>
          <a:endParaRPr lang="nl-BE" sz="900" kern="1200" dirty="0"/>
        </a:p>
      </dsp:txBody>
      <dsp:txXfrm>
        <a:off x="1987816" y="1938350"/>
        <a:ext cx="649261" cy="649261"/>
      </dsp:txXfrm>
    </dsp:sp>
    <dsp:sp modelId="{FD3C1A89-023E-464A-B596-2B821EF90FDE}">
      <dsp:nvSpPr>
        <dsp:cNvPr id="0" name=""/>
        <dsp:cNvSpPr/>
      </dsp:nvSpPr>
      <dsp:spPr>
        <a:xfrm rot="17550000">
          <a:off x="2451512" y="1477200"/>
          <a:ext cx="244471" cy="3098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4012731"/>
            <a:satOff val="-5005"/>
            <a:lumOff val="11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700" kern="1200"/>
        </a:p>
      </dsp:txBody>
      <dsp:txXfrm>
        <a:off x="2474149" y="1573057"/>
        <a:ext cx="171130" cy="185934"/>
      </dsp:txXfrm>
    </dsp:sp>
    <dsp:sp modelId="{25BA8704-DAD9-4873-977D-F9D3DFC8B416}">
      <dsp:nvSpPr>
        <dsp:cNvPr id="0" name=""/>
        <dsp:cNvSpPr/>
      </dsp:nvSpPr>
      <dsp:spPr>
        <a:xfrm>
          <a:off x="2381246" y="529427"/>
          <a:ext cx="918195" cy="918195"/>
        </a:xfrm>
        <a:prstGeom prst="ellips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900" kern="1200" dirty="0" smtClean="0"/>
            <a:t>Reprint</a:t>
          </a:r>
          <a:endParaRPr lang="nl-BE" sz="900" kern="1200" dirty="0"/>
        </a:p>
      </dsp:txBody>
      <dsp:txXfrm>
        <a:off x="2515713" y="663894"/>
        <a:ext cx="649261" cy="649261"/>
      </dsp:txXfrm>
    </dsp:sp>
    <dsp:sp modelId="{346BAD67-421D-4BC4-A1A8-5091531F7168}">
      <dsp:nvSpPr>
        <dsp:cNvPr id="0" name=""/>
        <dsp:cNvSpPr/>
      </dsp:nvSpPr>
      <dsp:spPr>
        <a:xfrm rot="20250000">
          <a:off x="3348944" y="572279"/>
          <a:ext cx="244471" cy="3098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700" kern="1200"/>
        </a:p>
      </dsp:txBody>
      <dsp:txXfrm>
        <a:off x="3351735" y="648290"/>
        <a:ext cx="171130" cy="1859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C3E73E-0B71-4803-91F0-B726AC0D52F7}" type="datetimeFigureOut">
              <a:rPr lang="nl-BE" smtClean="0"/>
              <a:t>13/10/2015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CF0C7D-C906-4BC0-89BE-B63056FB09EE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44198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F0C7D-C906-4BC0-89BE-B63056FB09EE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26177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 smtClean="0"/>
              <a:t>So</a:t>
            </a:r>
            <a:r>
              <a:rPr lang="nl-BE" dirty="0" smtClean="0"/>
              <a:t>,</a:t>
            </a:r>
            <a:r>
              <a:rPr lang="nl-BE" baseline="0" dirty="0" smtClean="0"/>
              <a:t> in </a:t>
            </a:r>
            <a:r>
              <a:rPr lang="nl-BE" baseline="0" dirty="0" err="1" smtClean="0"/>
              <a:t>this</a:t>
            </a:r>
            <a:r>
              <a:rPr lang="nl-BE" baseline="0" dirty="0" smtClean="0"/>
              <a:t> talk, </a:t>
            </a:r>
            <a:r>
              <a:rPr lang="nl-BE" baseline="0" dirty="0" err="1" smtClean="0"/>
              <a:t>I’d</a:t>
            </a:r>
            <a:r>
              <a:rPr lang="nl-BE" baseline="0" dirty="0" smtClean="0"/>
              <a:t> </a:t>
            </a:r>
            <a:r>
              <a:rPr lang="nl-BE" baseline="0" dirty="0" err="1" smtClean="0"/>
              <a:t>like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to</a:t>
            </a:r>
            <a:r>
              <a:rPr lang="nl-BE" baseline="0" dirty="0" smtClean="0"/>
              <a:t> show </a:t>
            </a:r>
            <a:r>
              <a:rPr lang="nl-BE" baseline="0" dirty="0" err="1" smtClean="0"/>
              <a:t>you</a:t>
            </a:r>
            <a:r>
              <a:rPr lang="nl-BE" baseline="0" dirty="0" smtClean="0"/>
              <a:t> </a:t>
            </a:r>
            <a:r>
              <a:rPr lang="nl-BE" baseline="0" dirty="0" err="1" smtClean="0"/>
              <a:t>some</a:t>
            </a:r>
            <a:r>
              <a:rPr lang="nl-BE" baseline="0" dirty="0" smtClean="0"/>
              <a:t> of the </a:t>
            </a:r>
            <a:r>
              <a:rPr lang="nl-BE" baseline="0" dirty="0" err="1" smtClean="0"/>
              <a:t>practicalities</a:t>
            </a:r>
            <a:r>
              <a:rPr lang="nl-BE" baseline="0" dirty="0" smtClean="0"/>
              <a:t>, the </a:t>
            </a:r>
            <a:r>
              <a:rPr lang="nl-BE" baseline="0" dirty="0" err="1" smtClean="0"/>
              <a:t>ways</a:t>
            </a:r>
            <a:r>
              <a:rPr lang="nl-BE" baseline="0" dirty="0" smtClean="0"/>
              <a:t> </a:t>
            </a:r>
            <a:r>
              <a:rPr lang="nl-BE" baseline="0" dirty="0" err="1" smtClean="0"/>
              <a:t>our</a:t>
            </a:r>
            <a:r>
              <a:rPr lang="nl-BE" baseline="0" dirty="0" smtClean="0"/>
              <a:t> project </a:t>
            </a:r>
            <a:r>
              <a:rPr lang="nl-BE" baseline="0" dirty="0" err="1" smtClean="0"/>
              <a:t>managed</a:t>
            </a:r>
            <a:r>
              <a:rPr lang="nl-BE" baseline="0" dirty="0" smtClean="0"/>
              <a:t> </a:t>
            </a:r>
            <a:r>
              <a:rPr lang="nl-BE" baseline="0" dirty="0" err="1" smtClean="0"/>
              <a:t>to</a:t>
            </a:r>
            <a:r>
              <a:rPr lang="nl-BE" baseline="0" dirty="0" smtClean="0"/>
              <a:t> get </a:t>
            </a:r>
            <a:r>
              <a:rPr lang="nl-BE" baseline="0" dirty="0" err="1" smtClean="0"/>
              <a:t>all</a:t>
            </a:r>
            <a:r>
              <a:rPr lang="nl-BE" baseline="0" dirty="0" smtClean="0"/>
              <a:t> these </a:t>
            </a:r>
            <a:r>
              <a:rPr lang="nl-BE" baseline="0" dirty="0" err="1" smtClean="0"/>
              <a:t>photos</a:t>
            </a:r>
            <a:r>
              <a:rPr lang="nl-BE" baseline="0" dirty="0" smtClean="0"/>
              <a:t> online, </a:t>
            </a:r>
            <a:r>
              <a:rPr lang="nl-BE" baseline="0" dirty="0" err="1" smtClean="0"/>
              <a:t>opened</a:t>
            </a:r>
            <a:r>
              <a:rPr lang="nl-BE" baseline="0" dirty="0" smtClean="0"/>
              <a:t> up </a:t>
            </a:r>
            <a:r>
              <a:rPr lang="nl-BE" baseline="0" dirty="0" err="1" smtClean="0"/>
              <a:t>to</a:t>
            </a:r>
            <a:r>
              <a:rPr lang="nl-BE" baseline="0" dirty="0" smtClean="0"/>
              <a:t> new </a:t>
            </a:r>
            <a:r>
              <a:rPr lang="nl-BE" baseline="0" dirty="0" err="1" smtClean="0"/>
              <a:t>audiences</a:t>
            </a:r>
            <a:r>
              <a:rPr lang="nl-BE" baseline="0" smtClean="0"/>
              <a:t>. </a:t>
            </a:r>
          </a:p>
          <a:p>
            <a:r>
              <a:rPr lang="nl-BE" smtClean="0"/>
              <a:t>Now</a:t>
            </a:r>
            <a:r>
              <a:rPr lang="nl-BE" dirty="0" smtClean="0"/>
              <a:t>, </a:t>
            </a:r>
            <a:r>
              <a:rPr lang="nl-BE" dirty="0" err="1" smtClean="0"/>
              <a:t>while</a:t>
            </a:r>
            <a:r>
              <a:rPr lang="nl-BE" dirty="0" smtClean="0"/>
              <a:t> </a:t>
            </a:r>
            <a:r>
              <a:rPr lang="nl-BE" dirty="0" err="1" smtClean="0"/>
              <a:t>it</a:t>
            </a:r>
            <a:r>
              <a:rPr lang="nl-BE" dirty="0" smtClean="0"/>
              <a:t> </a:t>
            </a:r>
            <a:r>
              <a:rPr lang="nl-BE" dirty="0" err="1" smtClean="0"/>
              <a:t>would</a:t>
            </a:r>
            <a:r>
              <a:rPr lang="nl-BE" dirty="0" smtClean="0"/>
              <a:t> </a:t>
            </a:r>
            <a:r>
              <a:rPr lang="nl-BE" dirty="0" err="1" smtClean="0"/>
              <a:t>be</a:t>
            </a:r>
            <a:r>
              <a:rPr lang="nl-BE" dirty="0" smtClean="0"/>
              <a:t> </a:t>
            </a:r>
            <a:r>
              <a:rPr lang="nl-BE" dirty="0" err="1" smtClean="0"/>
              <a:t>fun</a:t>
            </a:r>
            <a:r>
              <a:rPr lang="nl-BE" dirty="0" smtClean="0"/>
              <a:t> </a:t>
            </a:r>
            <a:r>
              <a:rPr lang="nl-BE" dirty="0" err="1" smtClean="0"/>
              <a:t>to</a:t>
            </a:r>
            <a:r>
              <a:rPr lang="nl-BE" dirty="0" smtClean="0"/>
              <a:t> </a:t>
            </a:r>
            <a:r>
              <a:rPr lang="nl-BE" dirty="0" err="1" smtClean="0"/>
              <a:t>travel</a:t>
            </a:r>
            <a:r>
              <a:rPr lang="nl-BE" baseline="0" dirty="0" smtClean="0"/>
              <a:t> </a:t>
            </a:r>
            <a:r>
              <a:rPr lang="nl-BE" baseline="0" dirty="0" err="1" smtClean="0"/>
              <a:t>around</a:t>
            </a:r>
            <a:r>
              <a:rPr lang="nl-BE" baseline="0" dirty="0" smtClean="0"/>
              <a:t> Europe </a:t>
            </a:r>
            <a:r>
              <a:rPr lang="nl-BE" baseline="0" dirty="0" err="1" smtClean="0"/>
              <a:t>with</a:t>
            </a:r>
            <a:r>
              <a:rPr lang="nl-BE" baseline="0" dirty="0" smtClean="0"/>
              <a:t> a </a:t>
            </a:r>
            <a:r>
              <a:rPr lang="nl-BE" baseline="0" dirty="0" err="1" smtClean="0"/>
              <a:t>massive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photoalbum</a:t>
            </a:r>
            <a:r>
              <a:rPr lang="nl-BE" baseline="0" dirty="0" smtClean="0"/>
              <a:t> </a:t>
            </a:r>
            <a:r>
              <a:rPr lang="nl-BE" baseline="0" dirty="0" err="1" smtClean="0"/>
              <a:t>with</a:t>
            </a:r>
            <a:r>
              <a:rPr lang="nl-BE" baseline="0" dirty="0" smtClean="0"/>
              <a:t> the over 450.000 </a:t>
            </a:r>
            <a:r>
              <a:rPr lang="nl-BE" baseline="0" dirty="0" err="1" smtClean="0"/>
              <a:t>photos</a:t>
            </a:r>
            <a:r>
              <a:rPr lang="nl-BE" baseline="0" dirty="0" smtClean="0"/>
              <a:t> </a:t>
            </a:r>
            <a:r>
              <a:rPr lang="nl-BE" baseline="0" dirty="0" err="1" smtClean="0"/>
              <a:t>showcased</a:t>
            </a:r>
            <a:r>
              <a:rPr lang="nl-BE" baseline="0" dirty="0" smtClean="0"/>
              <a:t> in </a:t>
            </a:r>
            <a:r>
              <a:rPr lang="nl-BE" baseline="0" dirty="0" err="1" smtClean="0"/>
              <a:t>Europeana</a:t>
            </a:r>
            <a:r>
              <a:rPr lang="nl-BE" baseline="0" dirty="0" smtClean="0"/>
              <a:t> </a:t>
            </a:r>
            <a:r>
              <a:rPr lang="nl-BE" baseline="0" dirty="0" err="1" smtClean="0"/>
              <a:t>Photography</a:t>
            </a:r>
            <a:r>
              <a:rPr lang="nl-BE" baseline="0" dirty="0" smtClean="0"/>
              <a:t>, </a:t>
            </a:r>
            <a:r>
              <a:rPr lang="nl-BE" baseline="0" dirty="0" err="1" smtClean="0"/>
              <a:t>it’s</a:t>
            </a:r>
            <a:r>
              <a:rPr lang="nl-BE" baseline="0" dirty="0" smtClean="0"/>
              <a:t> </a:t>
            </a:r>
            <a:r>
              <a:rPr lang="nl-BE" baseline="0" dirty="0" err="1" smtClean="0"/>
              <a:t>not</a:t>
            </a:r>
            <a:r>
              <a:rPr lang="nl-BE" baseline="0" dirty="0" smtClean="0"/>
              <a:t> </a:t>
            </a:r>
            <a:r>
              <a:rPr lang="nl-BE" baseline="0" dirty="0" err="1" smtClean="0"/>
              <a:t>very</a:t>
            </a:r>
            <a:r>
              <a:rPr lang="nl-BE" baseline="0" dirty="0" smtClean="0"/>
              <a:t> practical. </a:t>
            </a:r>
            <a:r>
              <a:rPr lang="nl-BE" baseline="0" dirty="0" err="1" smtClean="0"/>
              <a:t>So</a:t>
            </a:r>
            <a:r>
              <a:rPr lang="nl-BE" baseline="0" dirty="0" smtClean="0"/>
              <a:t>, we </a:t>
            </a:r>
            <a:r>
              <a:rPr lang="nl-BE" baseline="0" dirty="0" err="1" smtClean="0"/>
              <a:t>digitise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them</a:t>
            </a:r>
            <a:r>
              <a:rPr lang="nl-BE" baseline="0" dirty="0" smtClean="0"/>
              <a:t>, </a:t>
            </a:r>
            <a:r>
              <a:rPr lang="nl-BE" baseline="0" dirty="0" err="1" smtClean="0"/>
              <a:t>and</a:t>
            </a:r>
            <a:r>
              <a:rPr lang="nl-BE" baseline="0" dirty="0" smtClean="0"/>
              <a:t> </a:t>
            </a:r>
            <a:r>
              <a:rPr lang="nl-BE" baseline="0" dirty="0" err="1" smtClean="0"/>
              <a:t>created</a:t>
            </a:r>
            <a:r>
              <a:rPr lang="nl-BE" baseline="0" dirty="0" smtClean="0"/>
              <a:t> </a:t>
            </a:r>
            <a:r>
              <a:rPr lang="nl-BE" baseline="0" dirty="0" err="1" smtClean="0"/>
              <a:t>metadata</a:t>
            </a:r>
            <a:r>
              <a:rPr lang="nl-BE" baseline="0" dirty="0" smtClean="0"/>
              <a:t> </a:t>
            </a:r>
            <a:r>
              <a:rPr lang="nl-BE" baseline="0" dirty="0" err="1" smtClean="0"/>
              <a:t>for</a:t>
            </a:r>
            <a:r>
              <a:rPr lang="nl-BE" baseline="0" dirty="0" smtClean="0"/>
              <a:t> </a:t>
            </a:r>
            <a:r>
              <a:rPr lang="nl-BE" baseline="0" dirty="0" err="1" smtClean="0"/>
              <a:t>each</a:t>
            </a:r>
            <a:r>
              <a:rPr lang="nl-BE" baseline="0" dirty="0" smtClean="0"/>
              <a:t> </a:t>
            </a:r>
            <a:r>
              <a:rPr lang="nl-BE" baseline="0" dirty="0" err="1" smtClean="0"/>
              <a:t>one</a:t>
            </a:r>
            <a:r>
              <a:rPr lang="nl-BE" baseline="0" dirty="0" smtClean="0"/>
              <a:t> of </a:t>
            </a:r>
            <a:r>
              <a:rPr lang="nl-BE" baseline="0" dirty="0" err="1" smtClean="0"/>
              <a:t>them</a:t>
            </a:r>
            <a:r>
              <a:rPr lang="nl-BE" baseline="0" dirty="0" smtClean="0"/>
              <a:t>.</a:t>
            </a:r>
          </a:p>
          <a:p>
            <a:r>
              <a:rPr lang="nl-BE" baseline="0" dirty="0" smtClean="0"/>
              <a:t>For the </a:t>
            </a:r>
            <a:r>
              <a:rPr lang="nl-BE" baseline="0" dirty="0" err="1" smtClean="0"/>
              <a:t>digitisation</a:t>
            </a:r>
            <a:r>
              <a:rPr lang="nl-BE" baseline="0" dirty="0" smtClean="0"/>
              <a:t> </a:t>
            </a:r>
            <a:r>
              <a:rPr lang="nl-BE" baseline="0" dirty="0" err="1" smtClean="0"/>
              <a:t>process</a:t>
            </a:r>
            <a:r>
              <a:rPr lang="nl-BE" baseline="0" dirty="0" smtClean="0"/>
              <a:t>, we </a:t>
            </a:r>
            <a:r>
              <a:rPr lang="nl-BE" baseline="0" dirty="0" err="1" smtClean="0"/>
              <a:t>tried</a:t>
            </a:r>
            <a:r>
              <a:rPr lang="nl-BE" baseline="0" dirty="0" smtClean="0"/>
              <a:t> </a:t>
            </a:r>
            <a:r>
              <a:rPr lang="nl-BE" baseline="0" dirty="0" err="1" smtClean="0"/>
              <a:t>to</a:t>
            </a:r>
            <a:r>
              <a:rPr lang="nl-BE" baseline="0" dirty="0" smtClean="0"/>
              <a:t> </a:t>
            </a:r>
            <a:r>
              <a:rPr lang="nl-BE" baseline="0" dirty="0" err="1" smtClean="0"/>
              <a:t>capture</a:t>
            </a:r>
            <a:r>
              <a:rPr lang="nl-BE" baseline="0" dirty="0" smtClean="0"/>
              <a:t> the best </a:t>
            </a:r>
            <a:r>
              <a:rPr lang="nl-BE" baseline="0" dirty="0" err="1" smtClean="0"/>
              <a:t>practice</a:t>
            </a:r>
            <a:r>
              <a:rPr lang="nl-BE" baseline="0" dirty="0" smtClean="0"/>
              <a:t> in </a:t>
            </a:r>
            <a:r>
              <a:rPr lang="nl-BE" baseline="0" dirty="0" err="1" smtClean="0"/>
              <a:t>factsheets</a:t>
            </a:r>
            <a:r>
              <a:rPr lang="nl-BE" baseline="0" dirty="0" smtClean="0"/>
              <a:t>, </a:t>
            </a:r>
            <a:r>
              <a:rPr lang="nl-BE" baseline="0" dirty="0" err="1" smtClean="0"/>
              <a:t>available</a:t>
            </a:r>
            <a:r>
              <a:rPr lang="nl-BE" baseline="0" dirty="0" smtClean="0"/>
              <a:t> on </a:t>
            </a:r>
            <a:r>
              <a:rPr lang="nl-BE" baseline="0" dirty="0" err="1" smtClean="0"/>
              <a:t>our</a:t>
            </a:r>
            <a:r>
              <a:rPr lang="nl-BE" baseline="0" dirty="0" smtClean="0"/>
              <a:t> website.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E1560-DF9A-441B-BE13-348C2E4C72EC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42245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6478588"/>
            <a:ext cx="54292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725" y="6308725"/>
            <a:ext cx="8032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6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98CF3-62AE-4EC1-A355-701317084054}" type="datetimeFigureOut">
              <a:rPr lang="it-IT"/>
              <a:pPr>
                <a:defRPr/>
              </a:pPr>
              <a:t>13/10/2015</a:t>
            </a:fld>
            <a:endParaRPr lang="it-IT"/>
          </a:p>
        </p:txBody>
      </p:sp>
      <p:sp>
        <p:nvSpPr>
          <p:cNvPr id="7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F3D36-EFA4-4294-879F-FA239A645B2C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264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ED78E-8F95-4E38-ADCD-33E141E39354}" type="datetimeFigureOut">
              <a:rPr lang="it-IT"/>
              <a:pPr>
                <a:defRPr/>
              </a:pPr>
              <a:t>13/10/2015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222F3-8F7A-4969-A9CD-711011CEE02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177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DDFA4-B191-42D5-B950-4A2920871DE2}" type="datetimeFigureOut">
              <a:rPr lang="it-IT"/>
              <a:pPr>
                <a:defRPr/>
              </a:pPr>
              <a:t>13/10/2015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A980C-3CA0-473E-9177-F3115DA2410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992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 bwMode="black">
          <a:xfrm>
            <a:off x="827088" y="4389438"/>
            <a:ext cx="7593012" cy="755650"/>
          </a:xfrm>
        </p:spPr>
        <p:txBody>
          <a:bodyPr/>
          <a:lstStyle>
            <a:lvl1pPr algn="ctr">
              <a:defRPr sz="3500">
                <a:solidFill>
                  <a:schemeClr val="tx1"/>
                </a:solidFill>
              </a:defRPr>
            </a:lvl1pPr>
          </a:lstStyle>
          <a:p>
            <a:r>
              <a:rPr lang="en-US"/>
              <a:t>Klik om het opmaakprofiel te bewerken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827088" y="5272088"/>
            <a:ext cx="7593012" cy="773112"/>
          </a:xfrm>
        </p:spPr>
        <p:txBody>
          <a:bodyPr anchor="ctr" anchorCtr="1"/>
          <a:lstStyle>
            <a:lvl1pPr algn="ctr">
              <a:defRPr b="1"/>
            </a:lvl1pPr>
          </a:lstStyle>
          <a:p>
            <a:r>
              <a:rPr lang="en-US"/>
              <a:t>Klik om het opmaakprofiel van de modelondertitel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black"/>
        <p:txBody>
          <a:bodyPr/>
          <a:lstStyle>
            <a:lvl1pPr>
              <a:defRPr/>
            </a:lvl1pPr>
          </a:lstStyle>
          <a:p>
            <a:pPr>
              <a:defRPr/>
            </a:pPr>
            <a:fld id="{F316BD12-8DB4-42C7-9CAE-D9394983F182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black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Via Beeld| Koptekst en voettekst kunt u deze tekst wijzigen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black"/>
        <p:txBody>
          <a:bodyPr/>
          <a:lstStyle>
            <a:lvl1pPr>
              <a:defRPr/>
            </a:lvl1pPr>
          </a:lstStyle>
          <a:p>
            <a:fld id="{C0DFC947-2DF3-4359-BF72-A869F4A49DA1}" type="slidenum">
              <a:rPr lang="en-US" altLang="nl-BE">
                <a:solidFill>
                  <a:srgbClr val="000000"/>
                </a:solidFill>
              </a:rPr>
              <a:pPr/>
              <a:t>‹#›</a:t>
            </a:fld>
            <a:endParaRPr lang="en-US" altLang="nl-B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7647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0E90F-CFD7-4C84-8AE5-7B2CE2989B88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Via Beeld| Koptekst en voettekst kunt u deze tekst wijzigen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E24592-7C4A-49F7-ABAD-B776429A235B}" type="slidenum">
              <a:rPr lang="en-US" altLang="nl-BE">
                <a:solidFill>
                  <a:srgbClr val="000000"/>
                </a:solidFill>
              </a:rPr>
              <a:pPr/>
              <a:t>‹#›</a:t>
            </a:fld>
            <a:endParaRPr lang="en-US" altLang="nl-B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5273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36E0B-27DD-4AEC-AB92-93FAF4000EC0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Via Beeld| Koptekst en voettekst kunt u deze tekst wijzigen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21E7D7-56A1-4E78-BC4A-E7437848AA50}" type="slidenum">
              <a:rPr lang="en-US" altLang="nl-BE">
                <a:solidFill>
                  <a:srgbClr val="000000"/>
                </a:solidFill>
              </a:rPr>
              <a:pPr/>
              <a:t>‹#›</a:t>
            </a:fld>
            <a:endParaRPr lang="en-US" altLang="nl-B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580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28650" y="1906588"/>
            <a:ext cx="3630613" cy="3851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411663" y="1906588"/>
            <a:ext cx="3630612" cy="3851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D41B0-BFB7-4961-9FC5-5F03F362D976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Via Beeld| Koptekst en voettekst kunt u deze tekst wijzigen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F826A8-0DB9-4485-9583-B09B517FACF8}" type="slidenum">
              <a:rPr lang="en-US" altLang="nl-BE">
                <a:solidFill>
                  <a:srgbClr val="000000"/>
                </a:solidFill>
              </a:rPr>
              <a:pPr/>
              <a:t>‹#›</a:t>
            </a:fld>
            <a:endParaRPr lang="en-US" altLang="nl-B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98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7A5201-E03C-4591-B887-95EAE7991790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Via Beeld| Koptekst en voettekst kunt u deze tekst wijzigen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F37931-34CF-4A06-8D34-01A7EC482A3A}" type="slidenum">
              <a:rPr lang="en-US" altLang="nl-BE">
                <a:solidFill>
                  <a:srgbClr val="000000"/>
                </a:solidFill>
              </a:rPr>
              <a:pPr/>
              <a:t>‹#›</a:t>
            </a:fld>
            <a:endParaRPr lang="en-US" altLang="nl-B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1450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CD26B-F115-41C3-BEAB-F8C4FE653AA0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Via Beeld| Koptekst en voettekst kunt u deze tekst wijzigen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DC7D33-078D-45D0-B582-714E9B64C29F}" type="slidenum">
              <a:rPr lang="en-US" altLang="nl-BE">
                <a:solidFill>
                  <a:srgbClr val="000000"/>
                </a:solidFill>
              </a:rPr>
              <a:pPr/>
              <a:t>‹#›</a:t>
            </a:fld>
            <a:endParaRPr lang="en-US" altLang="nl-B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0464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D3168-C4DB-41DE-B623-C1B798A6D016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Via Beeld| Koptekst en voettekst kunt u deze tekst wijzigen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71BF2B-EB09-4709-B298-671ADEBB4E8E}" type="slidenum">
              <a:rPr lang="en-US" altLang="nl-BE">
                <a:solidFill>
                  <a:srgbClr val="000000"/>
                </a:solidFill>
              </a:rPr>
              <a:pPr/>
              <a:t>‹#›</a:t>
            </a:fld>
            <a:endParaRPr lang="en-US" altLang="nl-B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175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21D36-F608-4213-AC32-179D686E3269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Via Beeld| Koptekst en voettekst kunt u deze tekst wijzigen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04BC56-C26A-47CD-82BE-067270E09A02}" type="slidenum">
              <a:rPr lang="en-US" altLang="nl-BE">
                <a:solidFill>
                  <a:srgbClr val="000000"/>
                </a:solidFill>
              </a:rPr>
              <a:pPr/>
              <a:t>‹#›</a:t>
            </a:fld>
            <a:endParaRPr lang="en-US" altLang="nl-B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574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10"/>
          <p:cNvSpPr>
            <a:spLocks noChangeShapeType="1"/>
          </p:cNvSpPr>
          <p:nvPr userDrawn="1"/>
        </p:nvSpPr>
        <p:spPr bwMode="auto">
          <a:xfrm flipV="1">
            <a:off x="0" y="1125538"/>
            <a:ext cx="91440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8563"/>
            <a:ext cx="8270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950" y="6237288"/>
            <a:ext cx="908050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8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01B4C-829D-41C1-8555-D44DB90D1E3E}" type="datetimeFigureOut">
              <a:rPr lang="it-IT"/>
              <a:pPr>
                <a:defRPr/>
              </a:pPr>
              <a:t>13/10/2015</a:t>
            </a:fld>
            <a:endParaRPr lang="it-IT"/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5B3DC-2CC2-4A6F-9C53-6F8B8330A571}" type="slidenum">
              <a:rPr lang="it-IT"/>
              <a:pPr>
                <a:defRPr/>
              </a:pPr>
              <a:t>‹#›</a:t>
            </a:fld>
            <a:endParaRPr lang="it-IT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3" y="60325"/>
            <a:ext cx="1002903" cy="100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1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4D498-C9FC-4C97-B9D6-DA7B52366473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Via Beeld| Koptekst en voettekst kunt u deze tekst wijzigen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BDD72F-1B50-48FE-96EC-CDD7236A189E}" type="slidenum">
              <a:rPr lang="en-US" altLang="nl-BE">
                <a:solidFill>
                  <a:srgbClr val="000000"/>
                </a:solidFill>
              </a:rPr>
              <a:pPr/>
              <a:t>‹#›</a:t>
            </a:fld>
            <a:endParaRPr lang="en-US" altLang="nl-B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3150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F9788-E952-437E-9F96-CEA303199AD1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Via Beeld| Koptekst en voettekst kunt u deze tekst wijzigen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AB972A-1493-4E43-9C08-349BBABD10B2}" type="slidenum">
              <a:rPr lang="en-US" altLang="nl-BE">
                <a:solidFill>
                  <a:srgbClr val="000000"/>
                </a:solidFill>
              </a:rPr>
              <a:pPr/>
              <a:t>‹#›</a:t>
            </a:fld>
            <a:endParaRPr lang="en-US" altLang="nl-B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1941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189663" y="539750"/>
            <a:ext cx="1852612" cy="5218113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28650" y="539750"/>
            <a:ext cx="5408613" cy="5218113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6577A-9EF2-4025-85F9-B6CFDD30A312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Via Beeld| Koptekst en voettekst kunt u deze tekst wijzigen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FAFBA7-94AE-4868-AEAC-A5BCC2798B08}" type="slidenum">
              <a:rPr lang="en-US" altLang="nl-BE">
                <a:solidFill>
                  <a:srgbClr val="000000"/>
                </a:solidFill>
              </a:rPr>
              <a:pPr/>
              <a:t>‹#›</a:t>
            </a:fld>
            <a:endParaRPr lang="en-US" altLang="nl-B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1064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088" y="4389438"/>
            <a:ext cx="7593012" cy="755650"/>
          </a:xfrm>
        </p:spPr>
        <p:txBody>
          <a:bodyPr/>
          <a:lstStyle>
            <a:lvl1pPr algn="ctr">
              <a:defRPr sz="3500"/>
            </a:lvl1pPr>
          </a:lstStyle>
          <a:p>
            <a:r>
              <a:rPr lang="en-US"/>
              <a:t>Klik om het opmaakprofiel te bewerken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27088" y="5272088"/>
            <a:ext cx="7593012" cy="773112"/>
          </a:xfrm>
        </p:spPr>
        <p:txBody>
          <a:bodyPr anchor="ctr" anchorCtr="1"/>
          <a:lstStyle>
            <a:lvl1pPr algn="ctr">
              <a:defRPr b="1"/>
            </a:lvl1pPr>
          </a:lstStyle>
          <a:p>
            <a:r>
              <a:rPr lang="en-US"/>
              <a:t>Klik om het opmaakprofiel van de modelondertitel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97F7C-ADA0-443A-982D-19ED89959482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Via Beeld| Koptekst en voettekst kunt u deze tekst wijzigen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BECEF-7A48-4C74-AE75-8FF26B74E305}" type="slidenum">
              <a:rPr lang="en-US" altLang="nl-BE">
                <a:solidFill>
                  <a:srgbClr val="000000"/>
                </a:solidFill>
              </a:rPr>
              <a:pPr/>
              <a:t>‹#›</a:t>
            </a:fld>
            <a:endParaRPr lang="en-US" altLang="nl-B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7047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0A7DA-0438-4D25-89F8-FE5AFC2156B8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Via Beeld| Koptekst en voettekst kunt u deze tekst wijzigen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6EFEE9-0935-44D6-91C2-8169C30CC55B}" type="slidenum">
              <a:rPr lang="en-US" altLang="nl-BE">
                <a:solidFill>
                  <a:srgbClr val="000000"/>
                </a:solidFill>
              </a:rPr>
              <a:pPr/>
              <a:t>‹#›</a:t>
            </a:fld>
            <a:endParaRPr lang="en-US" altLang="nl-B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2878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5D78B-22B4-461D-AE24-81954B88EB1C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Via Beeld| Koptekst en voettekst kunt u deze tekst wijzigen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D3407C-0E62-4F60-BA5D-FB79E38B7B27}" type="slidenum">
              <a:rPr lang="en-US" altLang="nl-BE">
                <a:solidFill>
                  <a:srgbClr val="000000"/>
                </a:solidFill>
              </a:rPr>
              <a:pPr/>
              <a:t>‹#›</a:t>
            </a:fld>
            <a:endParaRPr lang="en-US" altLang="nl-B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9891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28650" y="1906588"/>
            <a:ext cx="3630613" cy="3851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411663" y="1906588"/>
            <a:ext cx="3630612" cy="3851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A45D1-E46F-494B-88F7-1EA34BEE0D9E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Via Beeld| Koptekst en voettekst kunt u deze tekst wijzigen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AA1990-5BB2-40D1-96AA-68BE96DB01CE}" type="slidenum">
              <a:rPr lang="en-US" altLang="nl-BE">
                <a:solidFill>
                  <a:srgbClr val="000000"/>
                </a:solidFill>
              </a:rPr>
              <a:pPr/>
              <a:t>‹#›</a:t>
            </a:fld>
            <a:endParaRPr lang="en-US" altLang="nl-B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9517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A04E9-D755-4525-8A46-661273F84AD9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Via Beeld| Koptekst en voettekst kunt u deze tekst wijzigen</a:t>
            </a: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2FC7DE-D6D3-4A72-8C87-A5719DB1D694}" type="slidenum">
              <a:rPr lang="en-US" altLang="nl-BE">
                <a:solidFill>
                  <a:srgbClr val="000000"/>
                </a:solidFill>
              </a:rPr>
              <a:pPr/>
              <a:t>‹#›</a:t>
            </a:fld>
            <a:endParaRPr lang="en-US" altLang="nl-B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1709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AEE04-BAF5-4702-86F4-F0DFA592BDB2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Via Beeld| Koptekst en voettekst kunt u deze tekst wijzigen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C5F24C-86A8-463D-AFAD-88A9B1315900}" type="slidenum">
              <a:rPr lang="en-US" altLang="nl-BE">
                <a:solidFill>
                  <a:srgbClr val="000000"/>
                </a:solidFill>
              </a:rPr>
              <a:pPr/>
              <a:t>‹#›</a:t>
            </a:fld>
            <a:endParaRPr lang="en-US" altLang="nl-B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692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543800-1B09-4438-B304-A4A91EBE8DB2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Via Beeld| Koptekst en voettekst kunt u deze tekst wijzigen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626199-285F-4A3D-8710-5E585090FD7D}" type="slidenum">
              <a:rPr lang="en-US" altLang="nl-BE">
                <a:solidFill>
                  <a:srgbClr val="000000"/>
                </a:solidFill>
              </a:rPr>
              <a:pPr/>
              <a:t>‹#›</a:t>
            </a:fld>
            <a:endParaRPr lang="en-US" altLang="nl-B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762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D6BC1-81D5-4A39-9527-E0C99210C939}" type="datetimeFigureOut">
              <a:rPr lang="it-IT"/>
              <a:pPr>
                <a:defRPr/>
              </a:pPr>
              <a:t>13/10/2015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BB559-40CD-4CA1-8E04-BAE1F9646176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329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702FC-3F2A-4B60-86B4-253768F68272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Via Beeld| Koptekst en voettekst kunt u deze tekst wijzigen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DBEFA7-00DD-47AD-890B-83146CFF7D11}" type="slidenum">
              <a:rPr lang="en-US" altLang="nl-BE">
                <a:solidFill>
                  <a:srgbClr val="000000"/>
                </a:solidFill>
              </a:rPr>
              <a:pPr/>
              <a:t>‹#›</a:t>
            </a:fld>
            <a:endParaRPr lang="en-US" altLang="nl-B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8098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5C813-543D-4BFD-BCFA-F3FAE9C33FCB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Via Beeld| Koptekst en voettekst kunt u deze tekst wijzigen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015BDF-0695-46B8-95E5-A26713DA83D4}" type="slidenum">
              <a:rPr lang="en-US" altLang="nl-BE">
                <a:solidFill>
                  <a:srgbClr val="000000"/>
                </a:solidFill>
              </a:rPr>
              <a:pPr/>
              <a:t>‹#›</a:t>
            </a:fld>
            <a:endParaRPr lang="en-US" altLang="nl-B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2473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A99E7-3F14-47C1-9B56-133C76F706B9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Via Beeld| Koptekst en voettekst kunt u deze tekst wijzigen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A9216F-8B9F-40EA-B023-1931811942A3}" type="slidenum">
              <a:rPr lang="en-US" altLang="nl-BE">
                <a:solidFill>
                  <a:srgbClr val="000000"/>
                </a:solidFill>
              </a:rPr>
              <a:pPr/>
              <a:t>‹#›</a:t>
            </a:fld>
            <a:endParaRPr lang="en-US" altLang="nl-B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6129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189663" y="539750"/>
            <a:ext cx="1852612" cy="5218113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28650" y="539750"/>
            <a:ext cx="5408613" cy="5218113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7C6D9-3E6A-415A-B2FF-213F16609673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Via Beeld| Koptekst en voettekst kunt u deze tekst wijzigen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9B1CB2-ABC8-427D-B198-82F43824E94D}" type="slidenum">
              <a:rPr lang="en-US" altLang="nl-BE">
                <a:solidFill>
                  <a:srgbClr val="000000"/>
                </a:solidFill>
              </a:rPr>
              <a:pPr/>
              <a:t>‹#›</a:t>
            </a:fld>
            <a:endParaRPr lang="en-US" altLang="nl-B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7343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39750"/>
            <a:ext cx="7413625" cy="1295400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28650" y="1906588"/>
            <a:ext cx="3630613" cy="3851275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411663" y="1906588"/>
            <a:ext cx="3630612" cy="3851275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60308-2689-4EF8-B993-139938FF3CCB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Via Beeld| Koptekst en voettekst kunt u deze tekst wijzigen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1FDF11-998D-474B-A70C-4E5A1D9679C6}" type="slidenum">
              <a:rPr lang="en-US" altLang="nl-BE">
                <a:solidFill>
                  <a:srgbClr val="000000"/>
                </a:solidFill>
              </a:rPr>
              <a:pPr/>
              <a:t>‹#›</a:t>
            </a:fld>
            <a:endParaRPr lang="en-US" altLang="nl-B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6546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el en object bov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39750"/>
            <a:ext cx="7413625" cy="1295400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28650" y="1906588"/>
            <a:ext cx="7413625" cy="1849437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8650" y="3908425"/>
            <a:ext cx="7413625" cy="184943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212AD-17F2-4E3F-8FCF-6193D8DED0B9}" type="datetime1">
              <a:rPr lang="en-US">
                <a:solidFill>
                  <a:srgbClr val="000000"/>
                </a:solidFill>
              </a:rPr>
              <a:pPr>
                <a:defRPr/>
              </a:pPr>
              <a:t>10/13/2015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Via Beeld| Koptekst en voettekst kunt u deze tekst wijzigen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73A92B-7BC5-4C6F-9123-2B1D2F5E4DB5}" type="slidenum">
              <a:rPr lang="en-US" altLang="nl-BE">
                <a:solidFill>
                  <a:srgbClr val="000000"/>
                </a:solidFill>
              </a:rPr>
              <a:pPr/>
              <a:t>‹#›</a:t>
            </a:fld>
            <a:endParaRPr lang="en-US" altLang="nl-B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3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2E507-FCD4-4C84-908A-CCE4A2D4B90E}" type="datetimeFigureOut">
              <a:rPr lang="it-IT"/>
              <a:pPr>
                <a:defRPr/>
              </a:pPr>
              <a:t>13/10/2015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1A841-AEF0-48F1-9511-F57FFF38728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665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53C06-0BC5-4888-BEF2-8CDA2827DC0E}" type="datetimeFigureOut">
              <a:rPr lang="it-IT"/>
              <a:pPr>
                <a:defRPr/>
              </a:pPr>
              <a:t>13/10/2015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9E752-7D18-4458-B120-52D1168BF5C1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419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7549D-FCFB-4431-9C46-6F1896D8F5CC}" type="datetimeFigureOut">
              <a:rPr lang="it-IT"/>
              <a:pPr>
                <a:defRPr/>
              </a:pPr>
              <a:t>13/10/2015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41016-97E0-4A99-8D48-9D44A3C3C2AF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179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E2870-A3E9-4EC2-93C0-8AE5CE3980A1}" type="datetimeFigureOut">
              <a:rPr lang="it-IT"/>
              <a:pPr>
                <a:defRPr/>
              </a:pPr>
              <a:t>13/10/2015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D5DF6-FF06-42DF-B976-293E7DD4C44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50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D8838-84BB-4678-84B5-BFB5F52AD590}" type="datetimeFigureOut">
              <a:rPr lang="it-IT"/>
              <a:pPr>
                <a:defRPr/>
              </a:pPr>
              <a:t>13/10/2015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300A6-D0E9-4532-94ED-85F757C2BE64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495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9B03F-D766-4643-93A5-A796DA13EB97}" type="datetimeFigureOut">
              <a:rPr lang="it-IT"/>
              <a:pPr>
                <a:defRPr/>
              </a:pPr>
              <a:t>13/10/2015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8827E-32C2-41B0-9115-E1D909B050E9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812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nl-BE" dirty="0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nl-BE" smtClean="0"/>
              <a:t>Fare clic per modificare stili del testo dello schema</a:t>
            </a:r>
          </a:p>
          <a:p>
            <a:pPr lvl="1"/>
            <a:r>
              <a:rPr lang="it-IT" altLang="nl-BE" smtClean="0"/>
              <a:t>Secondo livello</a:t>
            </a:r>
          </a:p>
          <a:p>
            <a:pPr lvl="2"/>
            <a:r>
              <a:rPr lang="it-IT" altLang="nl-BE" smtClean="0"/>
              <a:t>Terzo livello</a:t>
            </a:r>
          </a:p>
          <a:p>
            <a:pPr lvl="3"/>
            <a:r>
              <a:rPr lang="it-IT" altLang="nl-BE" smtClean="0"/>
              <a:t>Quarto livello</a:t>
            </a:r>
          </a:p>
          <a:p>
            <a:pPr lvl="4"/>
            <a:r>
              <a:rPr lang="it-IT" altLang="nl-BE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F0BBB02-6DA4-4737-851B-7CB25C8EEAE5}" type="datetimeFigureOut">
              <a:rPr lang="it-IT"/>
              <a:pPr>
                <a:defRPr/>
              </a:pPr>
              <a:t>13/10/2015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4474D9F-B66F-4C4A-8689-4851814AD52F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428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6213" y="539750"/>
            <a:ext cx="65182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Klik om het opmaakprofiel te bewerken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906588"/>
            <a:ext cx="7413625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Klik om de opmaakprofielen van de modeltekst te bewerken</a:t>
            </a:r>
          </a:p>
          <a:p>
            <a:pPr lvl="1"/>
            <a:r>
              <a:rPr lang="en-US" altLang="en-US" smtClean="0"/>
              <a:t>Tweede niveau</a:t>
            </a:r>
          </a:p>
          <a:p>
            <a:pPr lvl="2"/>
            <a:r>
              <a:rPr lang="en-US" altLang="en-US" smtClean="0"/>
              <a:t>Derde niveau</a:t>
            </a:r>
          </a:p>
          <a:p>
            <a:pPr lvl="3"/>
            <a:r>
              <a:rPr lang="en-US" altLang="en-US" smtClean="0"/>
              <a:t>Vierde niveau</a:t>
            </a:r>
          </a:p>
          <a:p>
            <a:pPr lvl="4"/>
            <a:r>
              <a:rPr lang="en-US" altLang="en-US" smtClean="0"/>
              <a:t>Vijfde niveau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675438"/>
            <a:ext cx="2133600" cy="14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200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>
              <a:defRPr/>
            </a:pPr>
            <a:fld id="{4FE8BF8D-5486-4E78-A5FA-E37B06DF016C}" type="datetime1">
              <a:rPr lang="en-US">
                <a:solidFill>
                  <a:srgbClr val="000000"/>
                </a:solidFill>
                <a:ea typeface="ＭＳ Ｐゴシック" panose="020B0600070205080204" pitchFamily="34" charset="-128"/>
              </a:rPr>
              <a:pPr>
                <a:defRPr/>
              </a:pPr>
              <a:t>10/13/2015</a:t>
            </a:fld>
            <a:endParaRPr lang="en-US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75438"/>
            <a:ext cx="2895600" cy="14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200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Via Beeld| Koptekst en voettekst kunt u deze tekst wijzigen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675438"/>
            <a:ext cx="2133600" cy="14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200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2303CF6D-9961-4843-8FCF-17DF01AA63C2}" type="slidenum">
              <a:rPr lang="en-US" altLang="nl-BE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‹#›</a:t>
            </a:fld>
            <a:endParaRPr lang="en-US" altLang="nl-BE" smtClean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2055" name="Picture 93" descr="straight_white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776288" y="590550"/>
            <a:ext cx="4413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3" descr="logo_grey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093075" y="5880100"/>
            <a:ext cx="458788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8124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+mj-lt"/>
          <a:ea typeface="ＭＳ Ｐゴシック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ＭＳ Ｐゴシック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ＭＳ Ｐゴシック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ＭＳ Ｐゴシック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ＭＳ Ｐゴシック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ts val="400"/>
        </a:spcAft>
        <a:defRPr sz="20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344488" indent="-342900" algn="l" rtl="0" eaLnBrk="0" fontAlgn="base" hangingPunct="0">
        <a:spcBef>
          <a:spcPct val="20000"/>
        </a:spcBef>
        <a:spcAft>
          <a:spcPts val="400"/>
        </a:spcAft>
        <a:buSzPct val="115000"/>
        <a:buFont typeface="Wingdings" panose="05000000000000000000" pitchFamily="2" charset="2"/>
        <a:buBlip>
          <a:blip r:embed="rId15"/>
        </a:buBlip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633413" indent="-287338" algn="l" rtl="0" eaLnBrk="0" fontAlgn="base" hangingPunct="0">
        <a:spcBef>
          <a:spcPct val="20000"/>
        </a:spcBef>
        <a:spcAft>
          <a:spcPts val="400"/>
        </a:spcAft>
        <a:buClr>
          <a:schemeClr val="tx2"/>
        </a:buClr>
        <a:buSzPct val="110000"/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ＭＳ Ｐゴシック" charset="-128"/>
        </a:defRPr>
      </a:lvl3pPr>
      <a:lvl4pPr marL="904875" indent="-269875" algn="l" rtl="0" eaLnBrk="0" fontAlgn="base" hangingPunct="0">
        <a:spcBef>
          <a:spcPct val="20000"/>
        </a:spcBef>
        <a:spcAft>
          <a:spcPts val="400"/>
        </a:spcAft>
        <a:buClr>
          <a:schemeClr val="tx2"/>
        </a:buClr>
        <a:buSzPct val="110000"/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1168400" indent="-261938" algn="l" rtl="0" eaLnBrk="0" fontAlgn="base" hangingPunct="0">
        <a:spcBef>
          <a:spcPct val="20000"/>
        </a:spcBef>
        <a:spcAft>
          <a:spcPts val="400"/>
        </a:spcAft>
        <a:buClr>
          <a:schemeClr val="tx1"/>
        </a:buClr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1625600" indent="-261938" algn="l" rtl="0" fontAlgn="base">
        <a:spcBef>
          <a:spcPct val="20000"/>
        </a:spcBef>
        <a:spcAft>
          <a:spcPts val="400"/>
        </a:spcAft>
        <a:buClr>
          <a:schemeClr val="tx1"/>
        </a:buClr>
        <a:buFont typeface="Arial" charset="0"/>
        <a:buChar char="•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082800" indent="-261938" algn="l" rtl="0" fontAlgn="base">
        <a:spcBef>
          <a:spcPct val="20000"/>
        </a:spcBef>
        <a:spcAft>
          <a:spcPts val="400"/>
        </a:spcAft>
        <a:buClr>
          <a:schemeClr val="tx1"/>
        </a:buClr>
        <a:buFont typeface="Arial" charset="0"/>
        <a:buChar char="•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2540000" indent="-261938" algn="l" rtl="0" fontAlgn="base">
        <a:spcBef>
          <a:spcPct val="20000"/>
        </a:spcBef>
        <a:spcAft>
          <a:spcPts val="400"/>
        </a:spcAft>
        <a:buClr>
          <a:schemeClr val="tx1"/>
        </a:buClr>
        <a:buFont typeface="Arial" charset="0"/>
        <a:buChar char="•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2997200" indent="-261938" algn="l" rtl="0" fontAlgn="base">
        <a:spcBef>
          <a:spcPct val="20000"/>
        </a:spcBef>
        <a:spcAft>
          <a:spcPts val="400"/>
        </a:spcAft>
        <a:buClr>
          <a:schemeClr val="tx1"/>
        </a:buClr>
        <a:buFont typeface="Arial" charset="0"/>
        <a:buChar char="•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628650" y="539750"/>
            <a:ext cx="74136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628650" y="1906588"/>
            <a:ext cx="7413625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Klik om de opmaakprofielen van de modeltekst te bewerken</a:t>
            </a:r>
          </a:p>
          <a:p>
            <a:pPr lvl="1"/>
            <a:r>
              <a:rPr lang="en-US" altLang="en-US" smtClean="0"/>
              <a:t>Tweede niveau</a:t>
            </a:r>
          </a:p>
          <a:p>
            <a:pPr lvl="2"/>
            <a:r>
              <a:rPr lang="en-US" altLang="en-US" smtClean="0"/>
              <a:t>Derde niveau</a:t>
            </a:r>
          </a:p>
          <a:p>
            <a:pPr lvl="3"/>
            <a:r>
              <a:rPr lang="en-US" altLang="en-US" smtClean="0"/>
              <a:t>Vierde niveau</a:t>
            </a:r>
          </a:p>
          <a:p>
            <a:pPr lvl="4"/>
            <a:r>
              <a:rPr lang="en-US" altLang="en-US" smtClean="0"/>
              <a:t>Vijfde niveau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675438"/>
            <a:ext cx="2133600" cy="14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200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>
              <a:defRPr/>
            </a:pPr>
            <a:fld id="{00DBDF35-2EEF-4957-9AC0-84C39200AA15}" type="datetime1">
              <a:rPr lang="en-US">
                <a:solidFill>
                  <a:srgbClr val="000000"/>
                </a:solidFill>
                <a:ea typeface="ＭＳ Ｐゴシック" panose="020B0600070205080204" pitchFamily="34" charset="-128"/>
              </a:rPr>
              <a:pPr>
                <a:defRPr/>
              </a:pPr>
              <a:t>10/13/2015</a:t>
            </a:fld>
            <a:endParaRPr lang="en-US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675438"/>
            <a:ext cx="2895600" cy="14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200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Via Beeld| Koptekst en voettekst kunt u deze tekst wijzigen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675438"/>
            <a:ext cx="2133600" cy="14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200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F91D4C19-3648-4968-9DFC-E20FAADF4D7D}" type="slidenum">
              <a:rPr lang="en-US" altLang="nl-BE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‹#›</a:t>
            </a:fld>
            <a:endParaRPr lang="en-US" altLang="nl-BE" smtClean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1031" name="Picture 3" descr="logo_grey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093075" y="5880100"/>
            <a:ext cx="458788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0" descr="blue_balk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93738" y="320675"/>
            <a:ext cx="7916862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8379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+mj-lt"/>
          <a:ea typeface="ＭＳ Ｐゴシック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ts val="400"/>
        </a:spcAft>
        <a:defRPr sz="20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452438" indent="-450850" algn="l" rtl="0" eaLnBrk="0" fontAlgn="base" hangingPunct="0">
        <a:spcBef>
          <a:spcPct val="20000"/>
        </a:spcBef>
        <a:spcAft>
          <a:spcPts val="400"/>
        </a:spcAft>
        <a:buClr>
          <a:schemeClr val="tx2"/>
        </a:buClr>
        <a:buSzPct val="120000"/>
        <a:buFont typeface="Wingdings" panose="05000000000000000000" pitchFamily="2" charset="2"/>
        <a:buChar char="à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715963" indent="-261938" algn="l" rtl="0" eaLnBrk="0" fontAlgn="base" hangingPunct="0">
        <a:spcBef>
          <a:spcPct val="20000"/>
        </a:spcBef>
        <a:spcAft>
          <a:spcPts val="400"/>
        </a:spcAft>
        <a:buClr>
          <a:schemeClr val="tx2"/>
        </a:buClr>
        <a:buSzPct val="110000"/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ＭＳ Ｐゴシック" charset="-128"/>
        </a:defRPr>
      </a:lvl3pPr>
      <a:lvl4pPr marL="995363" indent="-277813" algn="l" rtl="0" eaLnBrk="0" fontAlgn="base" hangingPunct="0">
        <a:spcBef>
          <a:spcPct val="20000"/>
        </a:spcBef>
        <a:spcAft>
          <a:spcPts val="400"/>
        </a:spcAft>
        <a:buClr>
          <a:schemeClr val="tx2"/>
        </a:buClr>
        <a:buSzPct val="110000"/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1249363" indent="-252413" algn="l" rtl="0" eaLnBrk="0" fontAlgn="base" hangingPunct="0">
        <a:spcBef>
          <a:spcPct val="20000"/>
        </a:spcBef>
        <a:spcAft>
          <a:spcPts val="400"/>
        </a:spcAft>
        <a:buClr>
          <a:schemeClr val="tx1"/>
        </a:buClr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1706563" indent="-252413" algn="l" rtl="0" fontAlgn="base">
        <a:spcBef>
          <a:spcPct val="20000"/>
        </a:spcBef>
        <a:spcAft>
          <a:spcPts val="400"/>
        </a:spcAft>
        <a:buClr>
          <a:schemeClr val="tx1"/>
        </a:buClr>
        <a:buFont typeface="Arial" charset="0"/>
        <a:buChar char="•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163763" indent="-252413" algn="l" rtl="0" fontAlgn="base">
        <a:spcBef>
          <a:spcPct val="20000"/>
        </a:spcBef>
        <a:spcAft>
          <a:spcPts val="400"/>
        </a:spcAft>
        <a:buClr>
          <a:schemeClr val="tx1"/>
        </a:buClr>
        <a:buFont typeface="Arial" charset="0"/>
        <a:buChar char="•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2620963" indent="-252413" algn="l" rtl="0" fontAlgn="base">
        <a:spcBef>
          <a:spcPct val="20000"/>
        </a:spcBef>
        <a:spcAft>
          <a:spcPts val="400"/>
        </a:spcAft>
        <a:buClr>
          <a:schemeClr val="tx1"/>
        </a:buClr>
        <a:buFont typeface="Arial" charset="0"/>
        <a:buChar char="•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078163" indent="-252413" algn="l" rtl="0" fontAlgn="base">
        <a:spcBef>
          <a:spcPct val="20000"/>
        </a:spcBef>
        <a:spcAft>
          <a:spcPts val="400"/>
        </a:spcAft>
        <a:buClr>
          <a:schemeClr val="tx1"/>
        </a:buClr>
        <a:buFont typeface="Arial" charset="0"/>
        <a:buChar char="•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://www.europeana-space.eu/hackathons/photography/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opeana-photography.eu/index.php?en/64/topfoto-the-imagery-of-nearly-everythin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olo 1"/>
          <p:cNvSpPr>
            <a:spLocks noGrp="1"/>
          </p:cNvSpPr>
          <p:nvPr>
            <p:ph type="ctrTitle"/>
          </p:nvPr>
        </p:nvSpPr>
        <p:spPr>
          <a:xfrm>
            <a:off x="685800" y="2060848"/>
            <a:ext cx="7774632" cy="3024336"/>
          </a:xfrm>
        </p:spPr>
        <p:txBody>
          <a:bodyPr/>
          <a:lstStyle/>
          <a:p>
            <a:r>
              <a:rPr lang="en-US" altLang="nl-BE" sz="4000" i="1" dirty="0" smtClean="0">
                <a:latin typeface="Bookman Old Style" panose="02050604050505020204" pitchFamily="18" charset="0"/>
              </a:rPr>
              <a:t>Publishing Archival Photographs</a:t>
            </a:r>
            <a:br>
              <a:rPr lang="en-US" altLang="nl-BE" sz="4000" i="1" dirty="0" smtClean="0">
                <a:latin typeface="Bookman Old Style" panose="02050604050505020204" pitchFamily="18" charset="0"/>
              </a:rPr>
            </a:br>
            <a:r>
              <a:rPr lang="en-US" altLang="nl-BE" sz="2800" dirty="0" smtClean="0">
                <a:latin typeface="Bookman Old Style" panose="02050604050505020204" pitchFamily="18" charset="0"/>
              </a:rPr>
              <a:t>Concerns, </a:t>
            </a:r>
            <a:r>
              <a:rPr lang="en-US" altLang="nl-BE" sz="2800" dirty="0" err="1" smtClean="0">
                <a:latin typeface="Bookman Old Style" panose="02050604050505020204" pitchFamily="18" charset="0"/>
              </a:rPr>
              <a:t>Pittfalls</a:t>
            </a:r>
            <a:r>
              <a:rPr lang="en-US" altLang="nl-BE" sz="2800" dirty="0" smtClean="0">
                <a:latin typeface="Bookman Old Style" panose="02050604050505020204" pitchFamily="18" charset="0"/>
              </a:rPr>
              <a:t> and their technical implications</a:t>
            </a:r>
            <a:r>
              <a:rPr lang="it-IT" altLang="nl-BE" sz="4000" dirty="0" smtClean="0"/>
              <a:t/>
            </a:r>
            <a:br>
              <a:rPr lang="it-IT" altLang="nl-BE" sz="4000" dirty="0" smtClean="0"/>
            </a:br>
            <a:endParaRPr lang="it-IT" altLang="nl-BE" sz="2800" dirty="0" smtClean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5229200"/>
            <a:ext cx="6400800" cy="105767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nl-BE" dirty="0" err="1" smtClean="0"/>
              <a:t>October</a:t>
            </a:r>
            <a:r>
              <a:rPr lang="nl-BE" dirty="0" smtClean="0"/>
              <a:t> </a:t>
            </a:r>
            <a:r>
              <a:rPr lang="nl-BE" dirty="0" smtClean="0"/>
              <a:t>2015 – </a:t>
            </a:r>
            <a:r>
              <a:rPr lang="nl-BE" dirty="0" smtClean="0"/>
              <a:t>Brussels, JPEG</a:t>
            </a:r>
            <a:endParaRPr lang="it-IT" dirty="0" smtClean="0"/>
          </a:p>
        </p:txBody>
      </p:sp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nl-BE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Publishing Archival Photographs: concerns, pittfalls and their technical implications</a:t>
            </a:r>
            <a:endParaRPr kumimoji="0" lang="en-GB" altLang="nl-B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nl-BE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Publishing Archival Photographs: concerns, pittfalls and their technical implications</a:t>
            </a:r>
            <a:endParaRPr kumimoji="0" lang="en-GB" altLang="nl-B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nl-BE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“Publishing Archival Photographs: concerns, pittfalls and their technical implications”</a:t>
            </a:r>
            <a:endParaRPr kumimoji="0" lang="en-GB" altLang="nl-B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00050"/>
            <a:ext cx="1428750" cy="1428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What</a:t>
            </a:r>
            <a:r>
              <a:rPr lang="nl-BE" dirty="0" smtClean="0"/>
              <a:t> </a:t>
            </a:r>
            <a:r>
              <a:rPr lang="nl-BE" dirty="0" err="1" smtClean="0"/>
              <a:t>will</a:t>
            </a:r>
            <a:r>
              <a:rPr lang="nl-BE" dirty="0" smtClean="0"/>
              <a:t> we </a:t>
            </a:r>
            <a:r>
              <a:rPr lang="nl-BE" dirty="0" err="1" smtClean="0"/>
              <a:t>discuss</a:t>
            </a:r>
            <a:r>
              <a:rPr lang="nl-BE" dirty="0" smtClean="0"/>
              <a:t>?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err="1" smtClean="0"/>
              <a:t>Experience</a:t>
            </a:r>
            <a:r>
              <a:rPr lang="nl-BE" dirty="0" smtClean="0"/>
              <a:t> of </a:t>
            </a:r>
            <a:r>
              <a:rPr lang="nl-BE" dirty="0" err="1" smtClean="0"/>
              <a:t>the</a:t>
            </a:r>
            <a:r>
              <a:rPr lang="nl-BE" dirty="0" smtClean="0"/>
              <a:t> project </a:t>
            </a:r>
            <a:r>
              <a:rPr lang="nl-BE" dirty="0" err="1" smtClean="0"/>
              <a:t>EuropeanaPhotography</a:t>
            </a:r>
            <a:endParaRPr lang="nl-BE" dirty="0" smtClean="0"/>
          </a:p>
          <a:p>
            <a:r>
              <a:rPr lang="en-GB" dirty="0" smtClean="0"/>
              <a:t>Identified Problem areas</a:t>
            </a:r>
          </a:p>
          <a:p>
            <a:pPr lvl="1"/>
            <a:r>
              <a:rPr lang="en-GB" dirty="0" smtClean="0"/>
              <a:t>Analog to Digital</a:t>
            </a:r>
          </a:p>
          <a:p>
            <a:pPr lvl="1"/>
            <a:r>
              <a:rPr lang="en-GB" dirty="0" smtClean="0"/>
              <a:t>Privacy and Ethics</a:t>
            </a:r>
          </a:p>
          <a:p>
            <a:pPr lvl="1"/>
            <a:r>
              <a:rPr lang="en-GB" dirty="0" smtClean="0"/>
              <a:t>IPR</a:t>
            </a:r>
          </a:p>
        </p:txBody>
      </p:sp>
    </p:spTree>
    <p:extLst>
      <p:ext uri="{BB962C8B-B14F-4D97-AF65-F5344CB8AC3E}">
        <p14:creationId xmlns:p14="http://schemas.microsoft.com/office/powerpoint/2010/main" val="427116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sz="3000" dirty="0" smtClean="0"/>
              <a:t>451,178 </a:t>
            </a:r>
            <a:r>
              <a:rPr lang="it-IT" sz="3000" dirty="0"/>
              <a:t>digitized images accessible through </a:t>
            </a:r>
            <a:r>
              <a:rPr lang="it-IT" sz="3000" dirty="0" smtClean="0"/>
              <a:t>Europeana currently</a:t>
            </a:r>
            <a:endParaRPr lang="it-IT" sz="3000" dirty="0"/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sz="3000" dirty="0" err="1" smtClean="0"/>
              <a:t>Digitization</a:t>
            </a:r>
            <a:r>
              <a:rPr lang="it-IT" sz="3000" dirty="0" smtClean="0"/>
              <a:t> and metadata best practices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sz="3000" dirty="0" err="1"/>
              <a:t>Multilingual</a:t>
            </a:r>
            <a:r>
              <a:rPr lang="it-IT" sz="3000" dirty="0"/>
              <a:t> </a:t>
            </a:r>
            <a:r>
              <a:rPr lang="it-IT" sz="3000" dirty="0" err="1" smtClean="0"/>
              <a:t>vocabulary</a:t>
            </a:r>
            <a:r>
              <a:rPr lang="it-IT" sz="3000" dirty="0" smtClean="0"/>
              <a:t> in 16 </a:t>
            </a:r>
            <a:r>
              <a:rPr lang="it-IT" sz="3000" dirty="0" err="1" smtClean="0"/>
              <a:t>languages</a:t>
            </a:r>
            <a:endParaRPr lang="it-IT" sz="3000" dirty="0"/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sz="3000" dirty="0" smtClean="0"/>
              <a:t>EP-MINT </a:t>
            </a:r>
            <a:r>
              <a:rPr lang="it-IT" sz="3000" dirty="0"/>
              <a:t>mapping </a:t>
            </a:r>
            <a:r>
              <a:rPr lang="it-IT" sz="3000" dirty="0" smtClean="0"/>
              <a:t>tool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sz="3000" dirty="0" smtClean="0"/>
              <a:t>IPR </a:t>
            </a:r>
            <a:r>
              <a:rPr lang="it-IT" sz="3000" dirty="0" err="1" smtClean="0"/>
              <a:t>Guidebook</a:t>
            </a:r>
            <a:endParaRPr lang="it-IT" sz="3000" dirty="0" smtClean="0"/>
          </a:p>
          <a:p>
            <a:pPr marL="541338" indent="-541338" fontAlgn="auto">
              <a:spcAft>
                <a:spcPts val="0"/>
              </a:spcAft>
              <a:buNone/>
              <a:defRPr/>
            </a:pPr>
            <a:r>
              <a:rPr lang="it-IT" sz="3000" dirty="0" smtClean="0"/>
              <a:t>6. </a:t>
            </a:r>
            <a:r>
              <a:rPr lang="it-IT" sz="3000" dirty="0" smtClean="0"/>
              <a:t>	‘</a:t>
            </a:r>
            <a:r>
              <a:rPr lang="it-IT" sz="3000" dirty="0" err="1" smtClean="0"/>
              <a:t>All</a:t>
            </a:r>
            <a:r>
              <a:rPr lang="it-IT" sz="3000" dirty="0" smtClean="0"/>
              <a:t> </a:t>
            </a:r>
            <a:r>
              <a:rPr lang="it-IT" sz="3000" dirty="0" err="1" smtClean="0"/>
              <a:t>Our</a:t>
            </a:r>
            <a:r>
              <a:rPr lang="it-IT" sz="3000" dirty="0" smtClean="0"/>
              <a:t> </a:t>
            </a:r>
            <a:r>
              <a:rPr lang="it-IT" sz="3000" dirty="0" err="1" smtClean="0"/>
              <a:t>Yesterdays</a:t>
            </a:r>
            <a:r>
              <a:rPr lang="it-IT" sz="3000" dirty="0" smtClean="0"/>
              <a:t>’ </a:t>
            </a:r>
            <a:r>
              <a:rPr lang="it-IT" sz="3000" dirty="0" err="1" smtClean="0"/>
              <a:t>exhibitions</a:t>
            </a:r>
            <a:endParaRPr lang="it-IT" sz="3000" dirty="0" smtClean="0"/>
          </a:p>
          <a:p>
            <a:pPr marL="0" indent="0" fontAlgn="auto">
              <a:spcAft>
                <a:spcPts val="0"/>
              </a:spcAft>
              <a:buNone/>
              <a:tabLst>
                <a:tab pos="541338" algn="l"/>
              </a:tabLst>
              <a:defRPr/>
            </a:pPr>
            <a:r>
              <a:rPr lang="it-IT" sz="3000" dirty="0"/>
              <a:t>7</a:t>
            </a:r>
            <a:r>
              <a:rPr lang="it-IT" sz="3000" dirty="0" smtClean="0"/>
              <a:t>. </a:t>
            </a:r>
            <a:r>
              <a:rPr lang="it-IT" sz="3000" dirty="0" smtClean="0"/>
              <a:t>	PHOTOCONSORTIUM established</a:t>
            </a:r>
            <a:endParaRPr lang="it-IT" sz="30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it-IT" dirty="0"/>
          </a:p>
        </p:txBody>
      </p:sp>
      <p:sp>
        <p:nvSpPr>
          <p:cNvPr id="7171" name="Titolo 1"/>
          <p:cNvSpPr>
            <a:spLocks noGrp="1"/>
          </p:cNvSpPr>
          <p:nvPr>
            <p:ph type="title"/>
          </p:nvPr>
        </p:nvSpPr>
        <p:spPr>
          <a:xfrm>
            <a:off x="179388" y="0"/>
            <a:ext cx="8964612" cy="1143000"/>
          </a:xfrm>
        </p:spPr>
        <p:txBody>
          <a:bodyPr/>
          <a:lstStyle/>
          <a:p>
            <a:pPr algn="r"/>
            <a:r>
              <a:rPr lang="it-IT" altLang="nl-BE" sz="2400" b="1" dirty="0" smtClean="0">
                <a:solidFill>
                  <a:srgbClr val="C00000"/>
                </a:solidFill>
              </a:rPr>
              <a:t>OUTCOMES OF THE PROJECT</a:t>
            </a:r>
          </a:p>
        </p:txBody>
      </p:sp>
    </p:spTree>
    <p:extLst>
      <p:ext uri="{BB962C8B-B14F-4D97-AF65-F5344CB8AC3E}">
        <p14:creationId xmlns:p14="http://schemas.microsoft.com/office/powerpoint/2010/main" val="119669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Techniques</a:t>
            </a:r>
            <a:endParaRPr lang="nl-BE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" t="9254" r="6172" b="11155"/>
          <a:stretch/>
        </p:blipFill>
        <p:spPr>
          <a:xfrm>
            <a:off x="1475656" y="1268760"/>
            <a:ext cx="6120680" cy="3655406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991357" y="5179624"/>
            <a:ext cx="2347374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Daguerreotype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Tintype – </a:t>
            </a:r>
            <a:r>
              <a:rPr lang="en-GB" sz="1600" dirty="0" err="1" smtClean="0"/>
              <a:t>Ambrotype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Wet collodion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Albumen print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</p:txBody>
      </p:sp>
      <p:sp>
        <p:nvSpPr>
          <p:cNvPr id="6" name="Tekstvak 5"/>
          <p:cNvSpPr txBox="1"/>
          <p:nvPr/>
        </p:nvSpPr>
        <p:spPr>
          <a:xfrm>
            <a:off x="5004048" y="5179624"/>
            <a:ext cx="2101857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Gelatin</a:t>
            </a:r>
            <a:r>
              <a:rPr lang="en-GB" sz="1600" dirty="0" smtClean="0"/>
              <a:t> dry plate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Silver </a:t>
            </a:r>
            <a:r>
              <a:rPr lang="en-GB" sz="1600" dirty="0" err="1" smtClean="0"/>
              <a:t>gelatin</a:t>
            </a:r>
            <a:r>
              <a:rPr lang="en-GB" sz="1600" dirty="0" smtClean="0"/>
              <a:t> print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Autochrome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Nitrate film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</p:txBody>
      </p:sp>
      <p:sp>
        <p:nvSpPr>
          <p:cNvPr id="7" name="Segnaposto contenuto 3"/>
          <p:cNvSpPr txBox="1">
            <a:spLocks/>
          </p:cNvSpPr>
          <p:nvPr/>
        </p:nvSpPr>
        <p:spPr>
          <a:xfrm>
            <a:off x="2843808" y="4912753"/>
            <a:ext cx="3888432" cy="24443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i="1" dirty="0"/>
              <a:t>Unknown woman</a:t>
            </a:r>
            <a:r>
              <a:rPr lang="en-US" sz="1000" i="1" dirty="0" smtClean="0"/>
              <a:t>. </a:t>
            </a:r>
            <a:r>
              <a:rPr lang="en-US" sz="1000" dirty="0" smtClean="0"/>
              <a:t>© </a:t>
            </a:r>
            <a:r>
              <a:rPr lang="en-US" sz="1000" dirty="0"/>
              <a:t>M. K. </a:t>
            </a:r>
            <a:r>
              <a:rPr lang="en-US" sz="1000" dirty="0" err="1"/>
              <a:t>Čiurlionis</a:t>
            </a:r>
            <a:r>
              <a:rPr lang="en-US" sz="1000" dirty="0"/>
              <a:t> National Art Museum (Lithuania)</a:t>
            </a:r>
            <a:endParaRPr lang="it-IT" sz="1000" dirty="0"/>
          </a:p>
          <a:p>
            <a:pPr marL="0" indent="0">
              <a:buFont typeface="Arial" charset="0"/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6186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116632"/>
            <a:ext cx="7491009" cy="66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1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469"/>
            <a:ext cx="5329195" cy="35475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764704"/>
            <a:ext cx="5580112" cy="37146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932141"/>
            <a:ext cx="3706636" cy="24674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948" y="3383055"/>
            <a:ext cx="5220072" cy="347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0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 txBox="1">
            <a:spLocks/>
          </p:cNvSpPr>
          <p:nvPr/>
        </p:nvSpPr>
        <p:spPr bwMode="auto">
          <a:xfrm>
            <a:off x="179512" y="0"/>
            <a:ext cx="885698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nl-BE" sz="2800" dirty="0" smtClean="0"/>
              <a:t>Photos contributed by visitors</a:t>
            </a:r>
            <a:endParaRPr lang="it-IT" altLang="nl-BE" sz="2800" b="1" dirty="0" smtClean="0">
              <a:solidFill>
                <a:srgbClr val="C0000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79" y="1484784"/>
            <a:ext cx="7111249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6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470"/>
            <a:ext cx="5148064" cy="34270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708920"/>
            <a:ext cx="5870048" cy="390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3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469"/>
            <a:ext cx="6302731" cy="41956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933056"/>
            <a:ext cx="5112854" cy="34035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60" y="25429"/>
            <a:ext cx="4788342" cy="318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81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/>
          <p:cNvGrpSpPr/>
          <p:nvPr/>
        </p:nvGrpSpPr>
        <p:grpSpPr>
          <a:xfrm>
            <a:off x="323528" y="1234789"/>
            <a:ext cx="4964113" cy="3806550"/>
            <a:chOff x="323528" y="1234789"/>
            <a:chExt cx="4964113" cy="3806550"/>
          </a:xfrm>
        </p:grpSpPr>
        <p:pic>
          <p:nvPicPr>
            <p:cNvPr id="4" name="Picture 4" descr="http://dipdig.cultura.gencat.cat/anc/ancImatgesNT/N/ANC_468085_364069,0026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1234789"/>
              <a:ext cx="4964112" cy="3306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 useBgFill="1">
          <p:nvSpPr>
            <p:cNvPr id="9" name="Tekstvak 8"/>
            <p:cNvSpPr txBox="1"/>
            <p:nvPr/>
          </p:nvSpPr>
          <p:spPr>
            <a:xfrm>
              <a:off x="330425" y="4579674"/>
              <a:ext cx="4957216" cy="46166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r"/>
              <a:r>
                <a:rPr lang="nl-BE" sz="800" dirty="0" smtClean="0"/>
                <a:t>Davis Cup tennis Spain </a:t>
              </a:r>
              <a:r>
                <a:rPr lang="nl-BE" sz="800" dirty="0" err="1" smtClean="0"/>
                <a:t>vs</a:t>
              </a:r>
              <a:r>
                <a:rPr lang="nl-BE" sz="800" dirty="0" smtClean="0"/>
                <a:t> Germany – </a:t>
              </a:r>
              <a:r>
                <a:rPr lang="nl-BE" sz="800" dirty="0" err="1" smtClean="0"/>
                <a:t>Josep</a:t>
              </a:r>
              <a:r>
                <a:rPr lang="nl-BE" sz="800" dirty="0" smtClean="0"/>
                <a:t> Maria </a:t>
              </a:r>
              <a:r>
                <a:rPr lang="nl-BE" sz="800" dirty="0" err="1" smtClean="0"/>
                <a:t>Sagarra</a:t>
              </a:r>
              <a:r>
                <a:rPr lang="nl-BE" sz="800" dirty="0" smtClean="0"/>
                <a:t> i </a:t>
              </a:r>
              <a:r>
                <a:rPr lang="nl-BE" sz="800" dirty="0" err="1" smtClean="0"/>
                <a:t>Plana</a:t>
              </a:r>
              <a:r>
                <a:rPr lang="nl-BE" sz="800" dirty="0" smtClean="0"/>
                <a:t>, 26/04/1936 – </a:t>
              </a:r>
              <a:r>
                <a:rPr lang="nl-BE" sz="800" dirty="0" err="1" smtClean="0"/>
                <a:t>Arxiu</a:t>
              </a:r>
              <a:r>
                <a:rPr lang="nl-BE" sz="800" dirty="0" smtClean="0"/>
                <a:t> </a:t>
              </a:r>
              <a:r>
                <a:rPr lang="nl-BE" sz="800" dirty="0" err="1" smtClean="0"/>
                <a:t>Nacional</a:t>
              </a:r>
              <a:r>
                <a:rPr lang="nl-BE" sz="800" dirty="0" smtClean="0"/>
                <a:t> de </a:t>
              </a:r>
              <a:r>
                <a:rPr lang="nl-BE" sz="800" dirty="0" err="1" smtClean="0"/>
                <a:t>Catalunya</a:t>
              </a:r>
              <a:r>
                <a:rPr lang="nl-BE" sz="800" dirty="0" smtClean="0"/>
                <a:t> via </a:t>
              </a:r>
              <a:r>
                <a:rPr lang="nl-BE" sz="800" dirty="0" err="1" smtClean="0"/>
                <a:t>Generalitat</a:t>
              </a:r>
              <a:r>
                <a:rPr lang="nl-BE" sz="800" dirty="0" smtClean="0"/>
                <a:t> de </a:t>
              </a:r>
              <a:r>
                <a:rPr lang="nl-BE" sz="800" dirty="0" err="1" smtClean="0"/>
                <a:t>Catalunya</a:t>
              </a:r>
              <a:endParaRPr lang="nl-BE" sz="800" dirty="0" smtClean="0"/>
            </a:p>
            <a:p>
              <a:pPr algn="r"/>
              <a:r>
                <a:rPr lang="nl-BE" sz="800" dirty="0" smtClean="0"/>
                <a:t>CC BY-NC-ND</a:t>
              </a:r>
              <a:endParaRPr lang="nl-BE" sz="800" dirty="0"/>
            </a:p>
          </p:txBody>
        </p:sp>
      </p:grpSp>
      <p:grpSp>
        <p:nvGrpSpPr>
          <p:cNvPr id="8" name="Groep 7"/>
          <p:cNvGrpSpPr/>
          <p:nvPr/>
        </p:nvGrpSpPr>
        <p:grpSpPr>
          <a:xfrm>
            <a:off x="2792760" y="1772816"/>
            <a:ext cx="5538040" cy="4133593"/>
            <a:chOff x="2792760" y="1772816"/>
            <a:chExt cx="5538040" cy="4133593"/>
          </a:xfrm>
        </p:grpSpPr>
        <p:pic>
          <p:nvPicPr>
            <p:cNvPr id="5" name="Picture 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34" t="34737" r="65184" b="21780"/>
            <a:stretch/>
          </p:blipFill>
          <p:spPr bwMode="auto">
            <a:xfrm>
              <a:off x="2792760" y="1772816"/>
              <a:ext cx="5538040" cy="3795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 useBgFill="1">
          <p:nvSpPr>
            <p:cNvPr id="11" name="Tekstvak 10"/>
            <p:cNvSpPr txBox="1"/>
            <p:nvPr/>
          </p:nvSpPr>
          <p:spPr>
            <a:xfrm>
              <a:off x="2792760" y="5567855"/>
              <a:ext cx="5538040" cy="33855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r"/>
              <a:r>
                <a:rPr lang="nl-BE" sz="800" dirty="0" smtClean="0"/>
                <a:t>Red Cross station at the station of </a:t>
              </a:r>
              <a:r>
                <a:rPr lang="nl-BE" sz="800" dirty="0" err="1" smtClean="0"/>
                <a:t>Aubervilliers</a:t>
              </a:r>
              <a:r>
                <a:rPr lang="nl-BE" sz="800" dirty="0" smtClean="0"/>
                <a:t> – Maurice-Louis </a:t>
              </a:r>
              <a:r>
                <a:rPr lang="nl-BE" sz="800" dirty="0" err="1" smtClean="0"/>
                <a:t>Branger</a:t>
              </a:r>
              <a:r>
                <a:rPr lang="nl-BE" sz="800" dirty="0" smtClean="0"/>
                <a:t>/Louis </a:t>
              </a:r>
              <a:r>
                <a:rPr lang="nl-BE" sz="800" dirty="0" err="1" smtClean="0"/>
                <a:t>Viollet</a:t>
              </a:r>
              <a:r>
                <a:rPr lang="nl-BE" sz="800" dirty="0" smtClean="0"/>
                <a:t>, 1914 – </a:t>
              </a:r>
              <a:r>
                <a:rPr lang="nl-BE" sz="800" dirty="0" err="1" smtClean="0"/>
                <a:t>Parisienne</a:t>
              </a:r>
              <a:r>
                <a:rPr lang="nl-BE" sz="800" dirty="0" smtClean="0"/>
                <a:t> de </a:t>
              </a:r>
              <a:r>
                <a:rPr lang="nl-BE" sz="800" dirty="0" err="1" smtClean="0"/>
                <a:t>Photographie</a:t>
              </a:r>
              <a:endParaRPr lang="nl-BE" sz="800" dirty="0" smtClean="0"/>
            </a:p>
            <a:p>
              <a:pPr algn="r"/>
              <a:r>
                <a:rPr lang="nl-BE" sz="800" dirty="0" smtClean="0"/>
                <a:t>Free access , no re-</a:t>
              </a:r>
              <a:r>
                <a:rPr lang="nl-BE" sz="800" dirty="0" err="1" smtClean="0"/>
                <a:t>use</a:t>
              </a:r>
              <a:endParaRPr lang="nl-BE" sz="800" dirty="0"/>
            </a:p>
          </p:txBody>
        </p:sp>
      </p:grpSp>
      <p:grpSp>
        <p:nvGrpSpPr>
          <p:cNvPr id="10" name="Groep 9"/>
          <p:cNvGrpSpPr/>
          <p:nvPr/>
        </p:nvGrpSpPr>
        <p:grpSpPr>
          <a:xfrm>
            <a:off x="1403648" y="2132856"/>
            <a:ext cx="4464496" cy="4758178"/>
            <a:chOff x="1403648" y="2132856"/>
            <a:chExt cx="4464496" cy="475817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2132856"/>
              <a:ext cx="4464496" cy="4464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kstvak 12"/>
            <p:cNvSpPr txBox="1"/>
            <p:nvPr/>
          </p:nvSpPr>
          <p:spPr>
            <a:xfrm>
              <a:off x="1403648" y="6552480"/>
              <a:ext cx="44644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BE" sz="800" dirty="0" err="1" smtClean="0"/>
                <a:t>Barges</a:t>
              </a:r>
              <a:r>
                <a:rPr lang="nl-BE" sz="800" dirty="0" smtClean="0"/>
                <a:t> on the </a:t>
              </a:r>
              <a:r>
                <a:rPr lang="nl-BE" sz="800" dirty="0" err="1" smtClean="0"/>
                <a:t>river</a:t>
              </a:r>
              <a:r>
                <a:rPr lang="nl-BE" sz="800" dirty="0" smtClean="0"/>
                <a:t> </a:t>
              </a:r>
              <a:r>
                <a:rPr lang="nl-BE" sz="800" dirty="0" err="1" smtClean="0"/>
                <a:t>Spree</a:t>
              </a:r>
              <a:r>
                <a:rPr lang="nl-BE" sz="800" dirty="0" smtClean="0"/>
                <a:t> – </a:t>
              </a:r>
              <a:r>
                <a:rPr lang="nl-BE" sz="800" dirty="0" err="1" smtClean="0"/>
                <a:t>author</a:t>
              </a:r>
              <a:r>
                <a:rPr lang="nl-BE" sz="800" dirty="0" smtClean="0"/>
                <a:t> </a:t>
              </a:r>
              <a:r>
                <a:rPr lang="nl-BE" sz="800" dirty="0" err="1" smtClean="0"/>
                <a:t>unknown</a:t>
              </a:r>
              <a:r>
                <a:rPr lang="nl-BE" sz="800" dirty="0" smtClean="0"/>
                <a:t>, 1930s – United </a:t>
              </a:r>
              <a:r>
                <a:rPr lang="nl-BE" sz="800" dirty="0" err="1" smtClean="0"/>
                <a:t>Archives</a:t>
              </a:r>
              <a:endParaRPr lang="nl-BE" sz="800" dirty="0" smtClean="0"/>
            </a:p>
            <a:p>
              <a:pPr algn="r"/>
              <a:r>
                <a:rPr lang="nl-BE" sz="800" dirty="0" smtClean="0"/>
                <a:t>Free access, no re-</a:t>
              </a:r>
              <a:r>
                <a:rPr lang="nl-BE" sz="800" dirty="0" err="1" smtClean="0"/>
                <a:t>use</a:t>
              </a:r>
              <a:endParaRPr lang="nl-BE" sz="800" dirty="0"/>
            </a:p>
          </p:txBody>
        </p:sp>
      </p:grpSp>
      <p:grpSp>
        <p:nvGrpSpPr>
          <p:cNvPr id="12" name="Groep 11"/>
          <p:cNvGrpSpPr/>
          <p:nvPr/>
        </p:nvGrpSpPr>
        <p:grpSpPr>
          <a:xfrm>
            <a:off x="755576" y="1292723"/>
            <a:ext cx="5400601" cy="4275132"/>
            <a:chOff x="755576" y="1292723"/>
            <a:chExt cx="5400601" cy="4275132"/>
          </a:xfrm>
        </p:grpSpPr>
        <p:pic>
          <p:nvPicPr>
            <p:cNvPr id="7" name="Picture 2" descr="http://sgdap.girona.cat/sdam/imatges/101796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1292723"/>
              <a:ext cx="5400600" cy="3962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 useBgFill="1">
          <p:nvSpPr>
            <p:cNvPr id="15" name="Tekstvak 14"/>
            <p:cNvSpPr txBox="1"/>
            <p:nvPr/>
          </p:nvSpPr>
          <p:spPr>
            <a:xfrm>
              <a:off x="755577" y="5229301"/>
              <a:ext cx="5400600" cy="33855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r"/>
              <a:r>
                <a:rPr lang="nl-BE" sz="800" dirty="0" err="1" smtClean="0"/>
                <a:t>Absis</a:t>
              </a:r>
              <a:r>
                <a:rPr lang="nl-BE" sz="800" dirty="0" smtClean="0"/>
                <a:t> of the </a:t>
              </a:r>
              <a:r>
                <a:rPr lang="nl-BE" sz="800" dirty="0" err="1" smtClean="0"/>
                <a:t>Girona</a:t>
              </a:r>
              <a:r>
                <a:rPr lang="nl-BE" sz="800" dirty="0" smtClean="0"/>
                <a:t> </a:t>
              </a:r>
              <a:r>
                <a:rPr lang="nl-BE" sz="800" dirty="0" err="1" smtClean="0"/>
                <a:t>Cathedral</a:t>
              </a:r>
              <a:r>
                <a:rPr lang="nl-BE" sz="800" dirty="0" smtClean="0"/>
                <a:t> – </a:t>
              </a:r>
              <a:r>
                <a:rPr lang="nl-BE" sz="800" dirty="0" err="1" smtClean="0"/>
                <a:t>author</a:t>
              </a:r>
              <a:r>
                <a:rPr lang="nl-BE" sz="800" dirty="0" smtClean="0"/>
                <a:t> </a:t>
              </a:r>
              <a:r>
                <a:rPr lang="nl-BE" sz="800" dirty="0" err="1" smtClean="0"/>
                <a:t>unknown</a:t>
              </a:r>
              <a:r>
                <a:rPr lang="nl-BE" sz="800" dirty="0" smtClean="0"/>
                <a:t>, 1880 – </a:t>
              </a:r>
              <a:r>
                <a:rPr lang="nl-BE" sz="800" dirty="0" err="1" smtClean="0"/>
                <a:t>Ajuntament</a:t>
              </a:r>
              <a:r>
                <a:rPr lang="nl-BE" sz="800" dirty="0" smtClean="0"/>
                <a:t> de </a:t>
              </a:r>
              <a:r>
                <a:rPr lang="nl-BE" sz="800" dirty="0" err="1" smtClean="0"/>
                <a:t>Girona</a:t>
              </a:r>
              <a:endParaRPr lang="nl-BE" sz="800" dirty="0" smtClean="0"/>
            </a:p>
            <a:p>
              <a:pPr algn="r"/>
              <a:r>
                <a:rPr lang="nl-BE" sz="800" dirty="0" smtClean="0"/>
                <a:t>Public Domain</a:t>
              </a:r>
              <a:endParaRPr lang="nl-BE" sz="800" dirty="0"/>
            </a:p>
          </p:txBody>
        </p: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Data?</a:t>
            </a:r>
            <a:endParaRPr lang="it-I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9" t="8607" r="35972" b="19262"/>
          <a:stretch/>
        </p:blipFill>
        <p:spPr bwMode="auto">
          <a:xfrm rot="19926010">
            <a:off x="2032531" y="1899606"/>
            <a:ext cx="2722275" cy="382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8" t="8197" r="35972" b="19262"/>
          <a:stretch/>
        </p:blipFill>
        <p:spPr bwMode="auto">
          <a:xfrm rot="1242680">
            <a:off x="4433881" y="1902640"/>
            <a:ext cx="3167305" cy="440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004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2000" dirty="0">
                <a:solidFill>
                  <a:schemeClr val="bg2"/>
                </a:solidFill>
              </a:rPr>
              <a:t>DIGITISATION</a:t>
            </a:r>
            <a:r>
              <a:rPr lang="en-GB" sz="2000" dirty="0"/>
              <a:t/>
            </a:r>
            <a:br>
              <a:rPr lang="en-GB" sz="2000" dirty="0"/>
            </a:br>
            <a:endParaRPr lang="ca-ES" sz="2000" dirty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GB" sz="900" dirty="0"/>
              <a:t>	</a:t>
            </a:r>
            <a:endParaRPr lang="en-GB" sz="600" dirty="0"/>
          </a:p>
        </p:txBody>
      </p:sp>
      <p:sp>
        <p:nvSpPr>
          <p:cNvPr id="30731" name="Rectangle 11"/>
          <p:cNvSpPr>
            <a:spLocks noChangeArrowheads="1"/>
          </p:cNvSpPr>
          <p:nvPr/>
        </p:nvSpPr>
        <p:spPr bwMode="auto">
          <a:xfrm>
            <a:off x="0" y="0"/>
            <a:ext cx="28098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nl-BE"/>
          </a:p>
        </p:txBody>
      </p:sp>
      <p:sp>
        <p:nvSpPr>
          <p:cNvPr id="30733" name="Rectangle 13"/>
          <p:cNvSpPr>
            <a:spLocks noChangeArrowheads="1"/>
          </p:cNvSpPr>
          <p:nvPr/>
        </p:nvSpPr>
        <p:spPr bwMode="auto">
          <a:xfrm>
            <a:off x="2700338" y="3716338"/>
            <a:ext cx="28098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nl-BE"/>
          </a:p>
        </p:txBody>
      </p:sp>
      <p:pic>
        <p:nvPicPr>
          <p:cNvPr id="30744" name="Immagine 13" descr="Macintosh HD:Users:andrea:Desktop:EPH-AL-SHM-02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92" y="2335744"/>
            <a:ext cx="2628291" cy="3790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5" name="Immagine 14" descr="Macintosh HD:Users:andrea:Desktop:EPH-AL-SHM-00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5" y="2332910"/>
            <a:ext cx="2744738" cy="379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6" name="Text Box 26"/>
          <p:cNvSpPr txBox="1">
            <a:spLocks noChangeArrowheads="1"/>
          </p:cNvSpPr>
          <p:nvPr/>
        </p:nvSpPr>
        <p:spPr bwMode="auto">
          <a:xfrm>
            <a:off x="5775712" y="2358542"/>
            <a:ext cx="3240360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1200"/>
              </a:spcBef>
              <a:buFontTx/>
              <a:buAutoNum type="arabicPeriod"/>
            </a:pPr>
            <a:r>
              <a:rPr lang="en-GB" sz="1600" dirty="0" smtClean="0">
                <a:latin typeface="+mn-lt"/>
              </a:rPr>
              <a:t>Capture according </a:t>
            </a:r>
            <a:r>
              <a:rPr lang="en-GB" sz="1600" dirty="0">
                <a:latin typeface="+mn-lt"/>
              </a:rPr>
              <a:t>to </a:t>
            </a:r>
            <a:r>
              <a:rPr lang="en-GB" sz="1600" dirty="0" smtClean="0">
                <a:latin typeface="+mn-lt"/>
              </a:rPr>
              <a:t>EP specifications</a:t>
            </a:r>
          </a:p>
          <a:p>
            <a:pPr>
              <a:spcBef>
                <a:spcPts val="1200"/>
              </a:spcBef>
              <a:buFontTx/>
              <a:buAutoNum type="arabicPeriod"/>
            </a:pPr>
            <a:r>
              <a:rPr lang="en-GB" sz="1600" dirty="0" smtClean="0">
                <a:latin typeface="+mn-lt"/>
              </a:rPr>
              <a:t>Device </a:t>
            </a:r>
            <a:r>
              <a:rPr lang="en-GB" sz="1600" dirty="0">
                <a:latin typeface="+mn-lt"/>
              </a:rPr>
              <a:t>conformance testing and calibration, based on established benchmarks and </a:t>
            </a:r>
            <a:r>
              <a:rPr lang="en-GB" sz="1600" dirty="0" smtClean="0">
                <a:latin typeface="+mn-lt"/>
              </a:rPr>
              <a:t>specifications</a:t>
            </a:r>
            <a:endParaRPr lang="en-GB" sz="1600" dirty="0">
              <a:latin typeface="+mn-lt"/>
            </a:endParaRPr>
          </a:p>
          <a:p>
            <a:pPr>
              <a:spcBef>
                <a:spcPts val="1200"/>
              </a:spcBef>
              <a:buFontTx/>
              <a:buAutoNum type="arabicPeriod"/>
            </a:pPr>
            <a:r>
              <a:rPr lang="en-GB" sz="1600" dirty="0">
                <a:latin typeface="+mn-lt"/>
              </a:rPr>
              <a:t>Digital </a:t>
            </a:r>
            <a:r>
              <a:rPr lang="en-GB" sz="1600" dirty="0" smtClean="0">
                <a:latin typeface="+mn-lt"/>
              </a:rPr>
              <a:t>conversion</a:t>
            </a:r>
            <a:endParaRPr lang="en-GB" sz="1600" dirty="0">
              <a:latin typeface="+mn-lt"/>
            </a:endParaRPr>
          </a:p>
          <a:p>
            <a:pPr>
              <a:spcBef>
                <a:spcPts val="1200"/>
              </a:spcBef>
              <a:buFontTx/>
              <a:buAutoNum type="arabicPeriod"/>
            </a:pPr>
            <a:r>
              <a:rPr lang="en-GB" sz="1600" dirty="0">
                <a:latin typeface="+mn-lt"/>
              </a:rPr>
              <a:t>Image processing: correction/editing/processing to digital </a:t>
            </a:r>
            <a:r>
              <a:rPr lang="en-GB" sz="1600" dirty="0" smtClean="0">
                <a:latin typeface="+mn-lt"/>
              </a:rPr>
              <a:t>files</a:t>
            </a:r>
            <a:endParaRPr lang="en-GB" sz="1600" dirty="0">
              <a:latin typeface="+mn-lt"/>
            </a:endParaRPr>
          </a:p>
          <a:p>
            <a:pPr>
              <a:spcBef>
                <a:spcPts val="1200"/>
              </a:spcBef>
              <a:buFontTx/>
              <a:buAutoNum type="arabicPeriod"/>
            </a:pPr>
            <a:r>
              <a:rPr lang="en-GB" sz="1600" dirty="0">
                <a:latin typeface="+mn-lt"/>
              </a:rPr>
              <a:t>File </a:t>
            </a:r>
            <a:r>
              <a:rPr lang="en-GB" sz="1600" dirty="0" smtClean="0">
                <a:latin typeface="+mn-lt"/>
              </a:rPr>
              <a:t>naming</a:t>
            </a:r>
            <a:endParaRPr lang="en-GB" sz="1600" dirty="0">
              <a:latin typeface="+mn-lt"/>
            </a:endParaRPr>
          </a:p>
          <a:p>
            <a:pPr>
              <a:spcBef>
                <a:spcPts val="1200"/>
              </a:spcBef>
              <a:buFontTx/>
              <a:buAutoNum type="arabicPeriod"/>
            </a:pPr>
            <a:r>
              <a:rPr lang="en-GB" sz="1600" dirty="0">
                <a:latin typeface="+mn-lt"/>
              </a:rPr>
              <a:t>File formats and compression for archiving and </a:t>
            </a:r>
            <a:r>
              <a:rPr lang="en-GB" sz="1600" dirty="0" smtClean="0">
                <a:latin typeface="+mn-lt"/>
              </a:rPr>
              <a:t>preservation</a:t>
            </a:r>
            <a:endParaRPr lang="ca-ES" sz="1600" b="1" dirty="0">
              <a:latin typeface="+mn-lt"/>
            </a:endParaRPr>
          </a:p>
          <a:p>
            <a:pPr lvl="1">
              <a:spcBef>
                <a:spcPct val="50000"/>
              </a:spcBef>
              <a:buFontTx/>
              <a:buAutoNum type="arabicPeriod"/>
            </a:pPr>
            <a:endParaRPr lang="en-US" sz="1200" dirty="0">
              <a:cs typeface="Arial" charset="0"/>
            </a:endParaRPr>
          </a:p>
          <a:p>
            <a:pPr lvl="1">
              <a:spcBef>
                <a:spcPct val="50000"/>
              </a:spcBef>
              <a:buFontTx/>
              <a:buAutoNum type="arabicPeriod"/>
            </a:pPr>
            <a:endParaRPr lang="en-US" sz="1200" dirty="0">
              <a:cs typeface="Arial" charset="0"/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179512" y="274638"/>
            <a:ext cx="89644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2400" b="1" dirty="0" smtClean="0">
                <a:solidFill>
                  <a:srgbClr val="C00000"/>
                </a:solidFill>
              </a:rPr>
              <a:t>DIGITIZATION </a:t>
            </a:r>
            <a:r>
              <a:rPr lang="it-IT" sz="2400" b="1" dirty="0">
                <a:solidFill>
                  <a:srgbClr val="C00000"/>
                </a:solidFill>
              </a:rPr>
              <a:t>AND METADATA BEST PRACTICES</a:t>
            </a:r>
          </a:p>
          <a:p>
            <a:pPr algn="r"/>
            <a:endParaRPr lang="it-IT" sz="2400" b="1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1542822"/>
            <a:ext cx="43204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+mn-lt"/>
              </a:rPr>
              <a:t>GUIDELINES &gt; DIGITIZATION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03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olo 1"/>
          <p:cNvSpPr>
            <a:spLocks noGrp="1"/>
          </p:cNvSpPr>
          <p:nvPr>
            <p:ph type="title"/>
          </p:nvPr>
        </p:nvSpPr>
        <p:spPr>
          <a:xfrm>
            <a:off x="179388" y="274638"/>
            <a:ext cx="8837959" cy="1143000"/>
          </a:xfrm>
        </p:spPr>
        <p:txBody>
          <a:bodyPr/>
          <a:lstStyle/>
          <a:p>
            <a:pPr algn="r"/>
            <a:r>
              <a:rPr lang="it-IT" altLang="nl-BE" sz="4000" dirty="0" err="1" smtClean="0">
                <a:solidFill>
                  <a:srgbClr val="C00000"/>
                </a:solidFill>
              </a:rPr>
              <a:t>EuropeanaPhotography</a:t>
            </a:r>
            <a:endParaRPr lang="it-IT" altLang="nl-BE" dirty="0" smtClean="0">
              <a:solidFill>
                <a:srgbClr val="C0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905928" y="1798284"/>
            <a:ext cx="2094773" cy="2350774"/>
          </a:xfrm>
        </p:spPr>
        <p:txBody>
          <a:bodyPr rtlCol="0">
            <a:normAutofit fontScale="55000" lnSpcReduction="2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2800" dirty="0" smtClean="0"/>
              <a:t>1 </a:t>
            </a:r>
            <a:r>
              <a:rPr lang="it-IT" sz="2800" dirty="0"/>
              <a:t>February 2012 – 31 January 2015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2800" dirty="0" smtClean="0"/>
              <a:t>Over </a:t>
            </a:r>
            <a:r>
              <a:rPr lang="it-IT" sz="2800" dirty="0" smtClean="0"/>
              <a:t>450,000 </a:t>
            </a:r>
            <a:r>
              <a:rPr lang="it-IT" sz="2800" dirty="0" smtClean="0"/>
              <a:t>early photographs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it-IT" sz="2800" dirty="0" smtClean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2800" dirty="0" smtClean="0"/>
              <a:t>selection, digitization, enrichment, ingestion to Europeana</a:t>
            </a:r>
          </a:p>
        </p:txBody>
      </p:sp>
      <p:pic>
        <p:nvPicPr>
          <p:cNvPr id="7" name="Segnaposto contenuto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35" y="1800143"/>
            <a:ext cx="6382027" cy="4002495"/>
          </a:xfrm>
          <a:prstGeom prst="rect">
            <a:avLst/>
          </a:prstGeom>
        </p:spPr>
      </p:pic>
      <p:sp>
        <p:nvSpPr>
          <p:cNvPr id="8" name="Segnaposto contenuto 3"/>
          <p:cNvSpPr txBox="1">
            <a:spLocks/>
          </p:cNvSpPr>
          <p:nvPr/>
        </p:nvSpPr>
        <p:spPr>
          <a:xfrm>
            <a:off x="7020272" y="4724556"/>
            <a:ext cx="2123728" cy="1078082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i="1" dirty="0"/>
              <a:t>Boris III of Bulgaria and Giovanna of Italy – the celebration of the royal wedding in Sofia.</a:t>
            </a: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 smtClean="0"/>
              <a:t>© </a:t>
            </a:r>
            <a:r>
              <a:rPr lang="en-US" sz="1600" dirty="0"/>
              <a:t>NALIS (Bulgaria)</a:t>
            </a:r>
            <a:endParaRPr lang="it-IT" sz="1600" dirty="0"/>
          </a:p>
          <a:p>
            <a:pPr marL="0" indent="0">
              <a:buFont typeface="Arial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57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0" y="1412776"/>
            <a:ext cx="9144000" cy="4713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00050" lvl="1" indent="0" algn="just">
              <a:lnSpc>
                <a:spcPct val="80000"/>
              </a:lnSpc>
              <a:buNone/>
            </a:pPr>
            <a:r>
              <a:rPr lang="en-GB" b="1" dirty="0" smtClean="0"/>
              <a:t>GUIDELINES &gt; PRE-INGESTION QUALITY CHECK</a:t>
            </a:r>
          </a:p>
          <a:p>
            <a:pPr marL="400050" lvl="1" indent="0" algn="just">
              <a:lnSpc>
                <a:spcPct val="80000"/>
              </a:lnSpc>
              <a:buNone/>
            </a:pPr>
            <a:endParaRPr lang="en-GB" sz="2000" dirty="0"/>
          </a:p>
          <a:p>
            <a:pPr marL="400050" lvl="1" indent="0" algn="just">
              <a:lnSpc>
                <a:spcPct val="80000"/>
              </a:lnSpc>
              <a:spcBef>
                <a:spcPts val="1200"/>
              </a:spcBef>
              <a:buNone/>
            </a:pPr>
            <a:r>
              <a:rPr lang="en-GB" dirty="0" smtClean="0"/>
              <a:t>Standards </a:t>
            </a:r>
            <a:r>
              <a:rPr lang="en-GB" dirty="0"/>
              <a:t>and guidelines </a:t>
            </a:r>
            <a:r>
              <a:rPr lang="en-GB" dirty="0" smtClean="0"/>
              <a:t>are a first guarantee </a:t>
            </a:r>
            <a:r>
              <a:rPr lang="en-GB" dirty="0"/>
              <a:t>for image </a:t>
            </a:r>
            <a:r>
              <a:rPr lang="en-GB" dirty="0" smtClean="0"/>
              <a:t>quality</a:t>
            </a:r>
            <a:endParaRPr lang="en-GB" dirty="0"/>
          </a:p>
          <a:p>
            <a:pPr marL="400050" lvl="1" indent="0" algn="just">
              <a:lnSpc>
                <a:spcPct val="80000"/>
              </a:lnSpc>
              <a:spcBef>
                <a:spcPts val="1200"/>
              </a:spcBef>
              <a:buNone/>
            </a:pPr>
            <a:r>
              <a:rPr lang="en-GB" dirty="0"/>
              <a:t>After digitizing, images </a:t>
            </a:r>
            <a:r>
              <a:rPr lang="en-GB" dirty="0" smtClean="0"/>
              <a:t>are tested on </a:t>
            </a:r>
          </a:p>
          <a:p>
            <a:pPr marL="1085850" lvl="2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GB" sz="1600" dirty="0" smtClean="0"/>
              <a:t>correct </a:t>
            </a:r>
            <a:r>
              <a:rPr lang="en-GB" sz="1600" dirty="0"/>
              <a:t>file </a:t>
            </a:r>
            <a:r>
              <a:rPr lang="en-GB" sz="1600" dirty="0" smtClean="0"/>
              <a:t>naming</a:t>
            </a:r>
          </a:p>
          <a:p>
            <a:pPr marL="1085850" lvl="2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GB" sz="1600" dirty="0" smtClean="0"/>
              <a:t>size </a:t>
            </a:r>
            <a:r>
              <a:rPr lang="en-GB" sz="1600" dirty="0"/>
              <a:t>of </a:t>
            </a:r>
            <a:r>
              <a:rPr lang="en-GB" sz="1600" dirty="0" smtClean="0"/>
              <a:t>images</a:t>
            </a:r>
          </a:p>
          <a:p>
            <a:pPr marL="1085850" lvl="2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GB" sz="1600" dirty="0" smtClean="0"/>
              <a:t>acceptable </a:t>
            </a:r>
            <a:r>
              <a:rPr lang="en-GB" sz="1600" dirty="0"/>
              <a:t>borders and margins </a:t>
            </a:r>
            <a:endParaRPr lang="en-GB" sz="1600" dirty="0" smtClean="0"/>
          </a:p>
          <a:p>
            <a:pPr marL="1085850" lvl="2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GB" sz="1600" dirty="0" smtClean="0"/>
              <a:t>images completeness</a:t>
            </a:r>
          </a:p>
          <a:p>
            <a:pPr marL="1085850" lvl="2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GB" sz="1600" dirty="0" smtClean="0"/>
              <a:t>correct </a:t>
            </a:r>
            <a:r>
              <a:rPr lang="en-GB" sz="1600" dirty="0"/>
              <a:t>graphic </a:t>
            </a:r>
            <a:r>
              <a:rPr lang="en-GB" sz="1600" dirty="0" smtClean="0"/>
              <a:t>files</a:t>
            </a:r>
          </a:p>
          <a:p>
            <a:pPr marL="1085850" lvl="2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GB" sz="1600" dirty="0" smtClean="0"/>
              <a:t>image </a:t>
            </a:r>
            <a:r>
              <a:rPr lang="en-GB" sz="1600" dirty="0"/>
              <a:t>characteristics (resolution, bit-depth, colour space, etc</a:t>
            </a:r>
            <a:r>
              <a:rPr lang="en-GB" sz="1600" dirty="0" smtClean="0"/>
              <a:t>.)</a:t>
            </a:r>
            <a:endParaRPr lang="en-US" sz="16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ca-ES" sz="2000" dirty="0"/>
          </a:p>
        </p:txBody>
      </p:sp>
    </p:spTree>
    <p:extLst>
      <p:ext uri="{BB962C8B-B14F-4D97-AF65-F5344CB8AC3E}">
        <p14:creationId xmlns:p14="http://schemas.microsoft.com/office/powerpoint/2010/main" val="132531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0" y="1600200"/>
            <a:ext cx="9144000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00050" lvl="1" indent="0" algn="just">
              <a:lnSpc>
                <a:spcPct val="80000"/>
              </a:lnSpc>
              <a:buNone/>
            </a:pPr>
            <a:r>
              <a:rPr lang="en-GB" b="1" dirty="0" smtClean="0"/>
              <a:t>GUIDELINES &gt; POST-INGESTION QUALITY CHECK</a:t>
            </a:r>
          </a:p>
          <a:p>
            <a:pPr marL="400050" lvl="1" indent="0" algn="just">
              <a:lnSpc>
                <a:spcPct val="80000"/>
              </a:lnSpc>
              <a:buNone/>
            </a:pPr>
            <a:endParaRPr lang="en-GB" sz="2000" dirty="0"/>
          </a:p>
          <a:p>
            <a:pPr marL="457200" lvl="1" indent="0">
              <a:lnSpc>
                <a:spcPct val="80000"/>
              </a:lnSpc>
              <a:buNone/>
            </a:pPr>
            <a:r>
              <a:rPr lang="en-US" dirty="0" smtClean="0"/>
              <a:t>Metadata Task Force tests content uploaded on MINT for the following criteria</a:t>
            </a:r>
          </a:p>
          <a:p>
            <a:pPr marL="457200" lvl="1" indent="0">
              <a:lnSpc>
                <a:spcPct val="80000"/>
              </a:lnSpc>
              <a:buNone/>
            </a:pPr>
            <a:endParaRPr lang="en-US" dirty="0" smtClean="0"/>
          </a:p>
          <a:p>
            <a:pPr lvl="2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en-US" dirty="0" smtClean="0"/>
              <a:t>Quality of the Metadata</a:t>
            </a:r>
          </a:p>
          <a:p>
            <a:pPr lvl="2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en-US" dirty="0" err="1" smtClean="0"/>
              <a:t>Findability</a:t>
            </a:r>
            <a:r>
              <a:rPr lang="en-US" dirty="0" smtClean="0"/>
              <a:t> in multiple languages</a:t>
            </a:r>
          </a:p>
          <a:p>
            <a:pPr lvl="2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en-US" dirty="0" smtClean="0"/>
              <a:t>Quality of the Digitization</a:t>
            </a:r>
          </a:p>
          <a:p>
            <a:pPr lvl="2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en-US" dirty="0" smtClean="0"/>
              <a:t>Quality and Resolution of the Preview</a:t>
            </a:r>
            <a:endParaRPr lang="en-US" dirty="0"/>
          </a:p>
          <a:p>
            <a:pPr>
              <a:lnSpc>
                <a:spcPct val="80000"/>
              </a:lnSpc>
            </a:pPr>
            <a:endParaRPr lang="ca-ES" sz="2000" dirty="0"/>
          </a:p>
        </p:txBody>
      </p:sp>
    </p:spTree>
    <p:extLst>
      <p:ext uri="{BB962C8B-B14F-4D97-AF65-F5344CB8AC3E}">
        <p14:creationId xmlns:p14="http://schemas.microsoft.com/office/powerpoint/2010/main" val="148790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GB" sz="2000" dirty="0"/>
              <a:t/>
            </a:r>
            <a:br>
              <a:rPr lang="en-GB" sz="2000" dirty="0"/>
            </a:br>
            <a:endParaRPr lang="ca-ES" sz="2000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r>
              <a:rPr lang="en-GB" sz="2000" dirty="0"/>
              <a:t>	</a:t>
            </a:r>
            <a:endParaRPr lang="en-GB" sz="1400" dirty="0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949599" y="1434806"/>
            <a:ext cx="4536950" cy="16557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600"/>
              </a:spcBef>
              <a:buFontTx/>
              <a:buNone/>
            </a:pPr>
            <a:r>
              <a:rPr lang="en-US" sz="2400" b="1" dirty="0"/>
              <a:t>Archival preparation of originals</a:t>
            </a:r>
          </a:p>
          <a:p>
            <a:pPr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Analysis</a:t>
            </a:r>
          </a:p>
          <a:p>
            <a:pPr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Physical </a:t>
            </a:r>
            <a:r>
              <a:rPr lang="en-US" sz="2400" dirty="0"/>
              <a:t>and intellectual organization</a:t>
            </a:r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endParaRPr lang="ca-ES" sz="1400" dirty="0"/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481216" y="3863181"/>
            <a:ext cx="5616624" cy="1800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1"/>
            <a:r>
              <a:rPr lang="en-US" sz="2400" b="1" dirty="0">
                <a:latin typeface="+mn-lt"/>
              </a:rPr>
              <a:t>Preservation preparation of originals</a:t>
            </a:r>
          </a:p>
          <a:p>
            <a:pPr marL="1257300" lvl="2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Evaluation </a:t>
            </a:r>
            <a:r>
              <a:rPr lang="en-US" sz="2400" dirty="0">
                <a:latin typeface="+mn-lt"/>
              </a:rPr>
              <a:t>of physical condition </a:t>
            </a:r>
            <a:endParaRPr lang="en-US" sz="2400" dirty="0" smtClean="0">
              <a:latin typeface="+mn-lt"/>
            </a:endParaRPr>
          </a:p>
          <a:p>
            <a:pPr marL="1257300" lvl="2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Cleaning</a:t>
            </a:r>
            <a:endParaRPr lang="en-US" sz="2400" dirty="0">
              <a:latin typeface="+mn-lt"/>
            </a:endParaRPr>
          </a:p>
          <a:p>
            <a:pPr marL="1257300" lvl="2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Restoration</a:t>
            </a:r>
            <a:endParaRPr lang="en-US" sz="2400" dirty="0">
              <a:latin typeface="+mn-lt"/>
            </a:endParaRPr>
          </a:p>
        </p:txBody>
      </p:sp>
      <p:pic>
        <p:nvPicPr>
          <p:cNvPr id="29708" name="Picture 12" descr="101_056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288" y="2548692"/>
            <a:ext cx="1916555" cy="143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9" name="Picture 13" descr="Unal vidre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300" y="1146626"/>
            <a:ext cx="1913543" cy="145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0" name="Picture 14" descr="101_06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381" y="3984573"/>
            <a:ext cx="1922462" cy="144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1" name="Picture 15" descr="101_06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381" y="5418138"/>
            <a:ext cx="1922462" cy="143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05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5"/>
            <a:ext cx="8291264" cy="936104"/>
          </a:xfrm>
        </p:spPr>
        <p:txBody>
          <a:bodyPr/>
          <a:lstStyle/>
          <a:p>
            <a:r>
              <a:rPr lang="en-US" sz="3600" dirty="0" smtClean="0"/>
              <a:t>The digital object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Image, Negative, Photo, Document, </a:t>
            </a:r>
          </a:p>
          <a:p>
            <a:pPr marL="0" indent="0">
              <a:buNone/>
            </a:pPr>
            <a:r>
              <a:rPr lang="en-US" sz="2800" dirty="0" smtClean="0"/>
              <a:t>		… Representation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Retouching, Restoring what? </a:t>
            </a:r>
          </a:p>
          <a:p>
            <a:pPr marL="400050" lvl="1" indent="0">
              <a:buNone/>
            </a:pPr>
            <a:r>
              <a:rPr lang="en-US" sz="2400" dirty="0" smtClean="0"/>
              <a:t>Edmond </a:t>
            </a:r>
            <a:r>
              <a:rPr lang="en-US" sz="2400" dirty="0" err="1" smtClean="0"/>
              <a:t>Couchot</a:t>
            </a:r>
            <a:r>
              <a:rPr lang="en-US" sz="2400" dirty="0" smtClean="0"/>
              <a:t>, </a:t>
            </a:r>
            <a:r>
              <a:rPr lang="nl-BE" sz="2400" i="1" dirty="0" smtClean="0"/>
              <a:t>Image puissance </a:t>
            </a:r>
            <a:br>
              <a:rPr lang="nl-BE" sz="2400" i="1" dirty="0" smtClean="0"/>
            </a:br>
            <a:r>
              <a:rPr lang="nl-BE" sz="2400" i="1" dirty="0" smtClean="0"/>
              <a:t>Image </a:t>
            </a:r>
            <a:r>
              <a:rPr lang="nl-BE" sz="2400" dirty="0" smtClean="0"/>
              <a:t>1984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1412776"/>
            <a:ext cx="3209925" cy="42052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0280" y="5656094"/>
            <a:ext cx="3595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Vincenzo </a:t>
            </a:r>
            <a:r>
              <a:rPr lang="en-US" sz="1200" dirty="0" err="1"/>
              <a:t>Balocchi</a:t>
            </a:r>
            <a:r>
              <a:rPr lang="en-US" sz="1200" dirty="0"/>
              <a:t> | Firenze (Italy), 1938</a:t>
            </a:r>
            <a:endParaRPr lang="nl-BE" sz="1200" dirty="0"/>
          </a:p>
          <a:p>
            <a:r>
              <a:rPr lang="en-GB" sz="1200" dirty="0"/>
              <a:t>Silver </a:t>
            </a:r>
            <a:r>
              <a:rPr lang="en-GB" sz="1200" dirty="0" err="1"/>
              <a:t>gelatin</a:t>
            </a:r>
            <a:r>
              <a:rPr lang="en-GB" sz="1200" dirty="0"/>
              <a:t> print</a:t>
            </a:r>
            <a:endParaRPr lang="nl-BE" sz="1200" dirty="0"/>
          </a:p>
          <a:p>
            <a:r>
              <a:rPr lang="en-US" sz="1200" dirty="0"/>
              <a:t>Photographer at work at the Piazza </a:t>
            </a:r>
            <a:r>
              <a:rPr lang="en-US" sz="1200" dirty="0" err="1"/>
              <a:t>della</a:t>
            </a:r>
            <a:r>
              <a:rPr lang="en-US" sz="1200" dirty="0"/>
              <a:t> </a:t>
            </a:r>
            <a:r>
              <a:rPr lang="en-US" sz="1200" dirty="0" err="1"/>
              <a:t>Signoria</a:t>
            </a:r>
            <a:r>
              <a:rPr lang="en-US" sz="1200" dirty="0"/>
              <a:t>.</a:t>
            </a:r>
            <a:endParaRPr lang="nl-BE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4676" y="5656094"/>
            <a:ext cx="211455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7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From</a:t>
            </a:r>
            <a:r>
              <a:rPr lang="nl-BE" dirty="0" smtClean="0"/>
              <a:t> Image </a:t>
            </a:r>
            <a:r>
              <a:rPr lang="nl-BE" dirty="0" err="1" smtClean="0"/>
              <a:t>to</a:t>
            </a:r>
            <a:r>
              <a:rPr lang="nl-BE" dirty="0" smtClean="0"/>
              <a:t> Photo</a:t>
            </a:r>
            <a:endParaRPr lang="nl-B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265810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491880" y="3671586"/>
            <a:ext cx="2104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 smtClean="0"/>
              <a:t>Photographic</a:t>
            </a:r>
            <a:r>
              <a:rPr lang="nl-BE" dirty="0" smtClean="0"/>
              <a:t> Object</a:t>
            </a:r>
            <a:endParaRPr lang="nl-BE" dirty="0"/>
          </a:p>
        </p:txBody>
      </p:sp>
      <p:sp>
        <p:nvSpPr>
          <p:cNvPr id="5" name="TextBox 4"/>
          <p:cNvSpPr txBox="1"/>
          <p:nvPr/>
        </p:nvSpPr>
        <p:spPr>
          <a:xfrm>
            <a:off x="2051720" y="6021288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information</a:t>
            </a:r>
            <a:endParaRPr lang="nl-BE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275856" y="4725144"/>
            <a:ext cx="1296144" cy="14010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020272" y="4869160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information</a:t>
            </a:r>
            <a:endParaRPr lang="nl-BE" dirty="0"/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5469146" y="4221090"/>
            <a:ext cx="1551126" cy="7200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915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Incremental</a:t>
            </a:r>
            <a:r>
              <a:rPr lang="nl-BE" dirty="0" smtClean="0"/>
              <a:t> information</a:t>
            </a:r>
            <a:endParaRPr lang="nl-B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56792"/>
            <a:ext cx="3599688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68144" y="6226225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/>
              <a:t>e</a:t>
            </a:r>
            <a:r>
              <a:rPr lang="nl-BE" dirty="0" err="1" smtClean="0"/>
              <a:t>nhanced</a:t>
            </a:r>
            <a:endParaRPr lang="nl-BE" dirty="0"/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5576" y="1556792"/>
            <a:ext cx="3600400" cy="457281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6163981"/>
            <a:ext cx="853514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7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nl-BE" sz="4000" dirty="0" smtClean="0"/>
              <a:t>Digital </a:t>
            </a:r>
            <a:r>
              <a:rPr lang="nl-BE" sz="4000" dirty="0" err="1" smtClean="0"/>
              <a:t>Reframing</a:t>
            </a:r>
            <a:endParaRPr lang="nl-BE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4330824" cy="4525963"/>
          </a:xfrm>
        </p:spPr>
        <p:txBody>
          <a:bodyPr/>
          <a:lstStyle/>
          <a:p>
            <a:r>
              <a:rPr lang="nl-BE" dirty="0" err="1" smtClean="0"/>
              <a:t>Detachment</a:t>
            </a:r>
            <a:r>
              <a:rPr lang="nl-BE" dirty="0" smtClean="0"/>
              <a:t> </a:t>
            </a:r>
            <a:r>
              <a:rPr lang="nl-BE" dirty="0" err="1" smtClean="0"/>
              <a:t>from</a:t>
            </a:r>
            <a:r>
              <a:rPr lang="nl-BE" dirty="0" smtClean="0"/>
              <a:t> </a:t>
            </a:r>
            <a:r>
              <a:rPr lang="nl-BE" dirty="0" err="1" smtClean="0"/>
              <a:t>original</a:t>
            </a:r>
            <a:r>
              <a:rPr lang="nl-BE" dirty="0" smtClean="0"/>
              <a:t> </a:t>
            </a:r>
            <a:r>
              <a:rPr lang="nl-BE" dirty="0" err="1" smtClean="0"/>
              <a:t>bearer</a:t>
            </a:r>
            <a:endParaRPr lang="nl-BE" dirty="0" smtClean="0"/>
          </a:p>
          <a:p>
            <a:r>
              <a:rPr lang="nl-BE" dirty="0" err="1" smtClean="0"/>
              <a:t>Decontextualisation</a:t>
            </a:r>
            <a:r>
              <a:rPr lang="nl-BE" dirty="0" smtClean="0"/>
              <a:t>  </a:t>
            </a:r>
            <a:r>
              <a:rPr lang="nl-BE" dirty="0" err="1" smtClean="0"/>
              <a:t>Recontextualisation</a:t>
            </a:r>
            <a:endParaRPr lang="nl-BE" dirty="0" smtClean="0"/>
          </a:p>
          <a:p>
            <a:r>
              <a:rPr lang="nl-BE" dirty="0" err="1" smtClean="0"/>
              <a:t>Remediation</a:t>
            </a:r>
            <a:endParaRPr lang="nl-BE" dirty="0" smtClean="0"/>
          </a:p>
          <a:p>
            <a:r>
              <a:rPr lang="nl-BE" dirty="0" smtClean="0"/>
              <a:t>The </a:t>
            </a:r>
            <a:r>
              <a:rPr lang="nl-BE" dirty="0" err="1" smtClean="0"/>
              <a:t>photo</a:t>
            </a:r>
            <a:r>
              <a:rPr lang="nl-BE" dirty="0" smtClean="0"/>
              <a:t> as information vs. </a:t>
            </a:r>
            <a:r>
              <a:rPr lang="nl-BE" dirty="0" err="1"/>
              <a:t>i</a:t>
            </a:r>
            <a:r>
              <a:rPr lang="nl-BE" dirty="0" err="1" smtClean="0"/>
              <a:t>ts</a:t>
            </a:r>
            <a:r>
              <a:rPr lang="nl-BE" dirty="0" smtClean="0"/>
              <a:t> </a:t>
            </a:r>
            <a:r>
              <a:rPr lang="nl-BE" dirty="0" err="1" smtClean="0"/>
              <a:t>materiality</a:t>
            </a:r>
            <a:endParaRPr lang="nl-BE" dirty="0" smtClean="0"/>
          </a:p>
          <a:p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3730" y="1556792"/>
            <a:ext cx="4222626" cy="420450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412" y="5418313"/>
            <a:ext cx="1426588" cy="317019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4681555" y="5918413"/>
            <a:ext cx="320281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/>
              <a:t>Karl Heinrich </a:t>
            </a:r>
            <a:r>
              <a:rPr lang="de-DE" sz="1050" dirty="0" err="1"/>
              <a:t>Lämmel</a:t>
            </a:r>
            <a:r>
              <a:rPr lang="de-DE" sz="1050" dirty="0"/>
              <a:t> | Koblenz (Germany), 1930s</a:t>
            </a:r>
            <a:endParaRPr lang="nl-BE" sz="1050" dirty="0"/>
          </a:p>
          <a:p>
            <a:r>
              <a:rPr lang="en-US" sz="1050" dirty="0"/>
              <a:t>With the Köln </a:t>
            </a:r>
            <a:r>
              <a:rPr lang="en-US" sz="1050" dirty="0" err="1"/>
              <a:t>Düsseldorfer</a:t>
            </a:r>
            <a:r>
              <a:rPr lang="en-US" sz="1050" dirty="0"/>
              <a:t> white fleet on the river Rhine near Koblenz</a:t>
            </a:r>
            <a:r>
              <a:rPr lang="en-US" sz="1050" dirty="0" smtClean="0"/>
              <a:t>.</a:t>
            </a:r>
            <a:endParaRPr lang="nl-BE" sz="1050" dirty="0"/>
          </a:p>
        </p:txBody>
      </p:sp>
    </p:spTree>
    <p:extLst>
      <p:ext uri="{BB962C8B-B14F-4D97-AF65-F5344CB8AC3E}">
        <p14:creationId xmlns:p14="http://schemas.microsoft.com/office/powerpoint/2010/main" val="101103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23528" y="116632"/>
            <a:ext cx="8496944" cy="62611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1640" y="6525344"/>
            <a:ext cx="7488832" cy="271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John </a:t>
            </a:r>
            <a:r>
              <a:rPr lang="en-US" sz="1100" dirty="0" err="1"/>
              <a:t>Topham</a:t>
            </a:r>
            <a:r>
              <a:rPr lang="en-US" sz="1100" dirty="0"/>
              <a:t> | </a:t>
            </a:r>
            <a:r>
              <a:rPr lang="en-US" sz="1100" dirty="0" err="1"/>
              <a:t>Swanscombe</a:t>
            </a:r>
            <a:r>
              <a:rPr lang="en-US" sz="1100" dirty="0"/>
              <a:t> (United Kingdom), </a:t>
            </a:r>
            <a:r>
              <a:rPr lang="en-US" sz="1100" dirty="0" smtClean="0"/>
              <a:t>1938 - Gelatin </a:t>
            </a:r>
            <a:r>
              <a:rPr lang="en-US" sz="1100" dirty="0"/>
              <a:t>dry </a:t>
            </a:r>
            <a:r>
              <a:rPr lang="en-US" sz="1100" dirty="0" smtClean="0"/>
              <a:t>plate - Lovers </a:t>
            </a:r>
            <a:r>
              <a:rPr lang="en-US" sz="1100" dirty="0"/>
              <a:t>Lane, </a:t>
            </a:r>
            <a:r>
              <a:rPr lang="en-US" sz="1100" dirty="0" err="1"/>
              <a:t>Swanscombe</a:t>
            </a:r>
            <a:r>
              <a:rPr lang="en-US" sz="1100" dirty="0"/>
              <a:t>.</a:t>
            </a:r>
            <a:endParaRPr lang="nl-BE" sz="11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549" y="148804"/>
            <a:ext cx="1188823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9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Rights</a:t>
            </a:r>
            <a:r>
              <a:rPr lang="nl-BE" dirty="0" smtClean="0"/>
              <a:t> </a:t>
            </a:r>
            <a:r>
              <a:rPr lang="nl-BE" dirty="0" err="1" smtClean="0"/>
              <a:t>labels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err="1" smtClean="0"/>
              <a:t>Europeana’s</a:t>
            </a:r>
            <a:r>
              <a:rPr lang="nl-BE" dirty="0" smtClean="0"/>
              <a:t> </a:t>
            </a:r>
            <a:r>
              <a:rPr lang="nl-BE" dirty="0" err="1" smtClean="0"/>
              <a:t>Rights</a:t>
            </a:r>
            <a:r>
              <a:rPr lang="nl-BE" dirty="0" smtClean="0"/>
              <a:t> </a:t>
            </a:r>
            <a:r>
              <a:rPr lang="nl-BE" dirty="0" err="1" smtClean="0"/>
              <a:t>Labels</a:t>
            </a:r>
            <a:r>
              <a:rPr lang="nl-BE" dirty="0" smtClean="0"/>
              <a:t> are </a:t>
            </a:r>
            <a:r>
              <a:rPr lang="nl-BE" dirty="0" err="1" smtClean="0"/>
              <a:t>inspired</a:t>
            </a:r>
            <a:r>
              <a:rPr lang="nl-BE" dirty="0" smtClean="0"/>
              <a:t> </a:t>
            </a:r>
            <a:r>
              <a:rPr lang="nl-BE" dirty="0" err="1" smtClean="0"/>
              <a:t>by</a:t>
            </a:r>
            <a:r>
              <a:rPr lang="nl-BE" dirty="0" smtClean="0"/>
              <a:t> Creative </a:t>
            </a:r>
            <a:r>
              <a:rPr lang="nl-BE" dirty="0" err="1" smtClean="0"/>
              <a:t>Commons</a:t>
            </a:r>
            <a:r>
              <a:rPr lang="nl-BE" dirty="0" smtClean="0"/>
              <a:t> </a:t>
            </a:r>
            <a:r>
              <a:rPr lang="nl-BE" dirty="0" err="1" smtClean="0"/>
              <a:t>Licenses</a:t>
            </a:r>
            <a:endParaRPr lang="nl-BE" dirty="0" smtClean="0"/>
          </a:p>
          <a:p>
            <a:pPr lvl="1"/>
            <a:r>
              <a:rPr lang="nl-BE" dirty="0" smtClean="0"/>
              <a:t>Public Domain Mark</a:t>
            </a:r>
          </a:p>
          <a:p>
            <a:pPr lvl="1"/>
            <a:r>
              <a:rPr lang="nl-BE" dirty="0" smtClean="0"/>
              <a:t>Creative </a:t>
            </a:r>
            <a:r>
              <a:rPr lang="nl-BE" dirty="0" err="1" smtClean="0"/>
              <a:t>Commons</a:t>
            </a:r>
            <a:r>
              <a:rPr lang="nl-BE" dirty="0" smtClean="0"/>
              <a:t> CC-BY </a:t>
            </a:r>
            <a:r>
              <a:rPr lang="nl-BE" dirty="0" err="1" smtClean="0"/>
              <a:t>licenses</a:t>
            </a:r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4077072"/>
            <a:ext cx="3067050" cy="10668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4067547"/>
            <a:ext cx="3067050" cy="107632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5373216"/>
            <a:ext cx="295275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0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3000" dirty="0" smtClean="0"/>
              <a:t>The IPR Guidebook sheds light on the </a:t>
            </a:r>
            <a:r>
              <a:rPr lang="it-IT" sz="3000" dirty="0"/>
              <a:t>E</a:t>
            </a:r>
            <a:r>
              <a:rPr lang="it-IT" sz="3000" dirty="0" smtClean="0"/>
              <a:t>uropeana IPR model, the Data Exchange Agreement, and lists online supporting tools for companies and </a:t>
            </a:r>
            <a:r>
              <a:rPr lang="it-IT" sz="3000" dirty="0" err="1" smtClean="0"/>
              <a:t>institutions</a:t>
            </a:r>
            <a:r>
              <a:rPr lang="it-IT" sz="3000" dirty="0" smtClean="0"/>
              <a:t>: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it-IT" sz="2000" dirty="0" smtClean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3000" dirty="0" smtClean="0"/>
              <a:t>Online </a:t>
            </a:r>
            <a:r>
              <a:rPr lang="it-IT" sz="3000" dirty="0" err="1" smtClean="0"/>
              <a:t>guidebook</a:t>
            </a:r>
            <a:r>
              <a:rPr lang="it-IT" sz="3000" dirty="0" smtClean="0"/>
              <a:t>: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it-IT" sz="2000" dirty="0">
                <a:solidFill>
                  <a:srgbClr val="C00000"/>
                </a:solidFill>
              </a:rPr>
              <a:t>http://europeana-photography.iprguide.org</a:t>
            </a:r>
            <a:r>
              <a:rPr lang="it-IT" sz="2800" dirty="0">
                <a:solidFill>
                  <a:srgbClr val="C00000"/>
                </a:solidFill>
              </a:rPr>
              <a:t> </a:t>
            </a:r>
            <a:r>
              <a:rPr lang="it-IT" sz="2800" dirty="0"/>
              <a:t>	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it-IT" sz="2000" dirty="0" smtClean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3000" dirty="0" smtClean="0"/>
              <a:t>IPR blog: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it-IT" sz="2000" dirty="0">
                <a:solidFill>
                  <a:srgbClr val="C00000"/>
                </a:solidFill>
              </a:rPr>
              <a:t>http://ep-blog.iprguide.org</a:t>
            </a:r>
            <a:r>
              <a:rPr lang="it-IT" sz="2800" dirty="0">
                <a:solidFill>
                  <a:srgbClr val="C00000"/>
                </a:solidFill>
              </a:rPr>
              <a:t> </a:t>
            </a:r>
            <a:r>
              <a:rPr lang="it-IT" sz="2800" dirty="0"/>
              <a:t>	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it-IT" sz="3000" dirty="0" smtClean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it-IT" sz="3000" dirty="0" smtClean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it-IT" sz="3000" dirty="0" smtClean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it-IT" sz="3000" dirty="0" smtClean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it-IT" sz="30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it-IT" sz="3000" dirty="0" smtClean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it-IT" sz="3000" dirty="0"/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it-IT" sz="30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it-IT" dirty="0"/>
          </a:p>
        </p:txBody>
      </p:sp>
      <p:sp>
        <p:nvSpPr>
          <p:cNvPr id="10243" name="Titolo 1"/>
          <p:cNvSpPr>
            <a:spLocks noGrp="1"/>
          </p:cNvSpPr>
          <p:nvPr>
            <p:ph type="title"/>
          </p:nvPr>
        </p:nvSpPr>
        <p:spPr>
          <a:xfrm>
            <a:off x="179388" y="0"/>
            <a:ext cx="8964612" cy="1143000"/>
          </a:xfrm>
        </p:spPr>
        <p:txBody>
          <a:bodyPr/>
          <a:lstStyle/>
          <a:p>
            <a:pPr algn="r"/>
            <a:r>
              <a:rPr lang="it-IT" altLang="nl-BE" sz="2400" b="1" dirty="0" smtClean="0">
                <a:solidFill>
                  <a:srgbClr val="C00000"/>
                </a:solidFill>
              </a:rPr>
              <a:t>Tools: </a:t>
            </a:r>
            <a:br>
              <a:rPr lang="it-IT" altLang="nl-BE" sz="2400" b="1" dirty="0" smtClean="0">
                <a:solidFill>
                  <a:srgbClr val="C00000"/>
                </a:solidFill>
              </a:rPr>
            </a:br>
            <a:r>
              <a:rPr lang="it-IT" altLang="nl-BE" sz="2400" b="1" dirty="0" smtClean="0">
                <a:solidFill>
                  <a:srgbClr val="C00000"/>
                </a:solidFill>
              </a:rPr>
              <a:t>IPR GUIDEBOOK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140968"/>
            <a:ext cx="2358578" cy="35638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55976" y="6436668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Courtesy of MHF</a:t>
            </a:r>
            <a:endParaRPr lang="en-US" sz="1200" i="1" dirty="0"/>
          </a:p>
        </p:txBody>
      </p:sp>
      <p:pic>
        <p:nvPicPr>
          <p:cNvPr id="6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556" y="5272502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82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59" y="1268760"/>
            <a:ext cx="3838575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416" y="1187797"/>
            <a:ext cx="363855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889248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2400" b="1" dirty="0">
                <a:latin typeface="+mj-lt"/>
              </a:rPr>
              <a:t>19 </a:t>
            </a:r>
            <a:r>
              <a:rPr lang="it-IT" sz="2400" b="1" dirty="0" smtClean="0">
                <a:latin typeface="+mj-lt"/>
              </a:rPr>
              <a:t>partners - 13 </a:t>
            </a:r>
            <a:r>
              <a:rPr lang="it-IT" sz="2400" b="1" dirty="0">
                <a:latin typeface="+mj-lt"/>
              </a:rPr>
              <a:t>EU </a:t>
            </a:r>
            <a:r>
              <a:rPr lang="it-IT" sz="2400" b="1" dirty="0" err="1" smtClean="0">
                <a:latin typeface="+mj-lt"/>
              </a:rPr>
              <a:t>countries</a:t>
            </a:r>
            <a:r>
              <a:rPr lang="it-IT" sz="2400" b="1" dirty="0" smtClean="0">
                <a:latin typeface="+mj-lt"/>
              </a:rPr>
              <a:t>, 3 associate </a:t>
            </a:r>
            <a:r>
              <a:rPr lang="it-IT" sz="2400" b="1" dirty="0" err="1" smtClean="0">
                <a:latin typeface="+mj-lt"/>
              </a:rPr>
              <a:t>partners</a:t>
            </a:r>
            <a:endParaRPr lang="it-IT" sz="2400" b="1" dirty="0" smtClean="0">
              <a:latin typeface="+mj-lt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it-IT" sz="2400" b="1" dirty="0">
                <a:latin typeface="+mj-lt"/>
              </a:rPr>
              <a:t>Coordinator: KU Leuven</a:t>
            </a:r>
            <a:br>
              <a:rPr lang="it-IT" sz="2400" b="1" dirty="0">
                <a:latin typeface="+mj-lt"/>
              </a:rPr>
            </a:br>
            <a:r>
              <a:rPr lang="it-IT" sz="2400" b="1" dirty="0">
                <a:latin typeface="+mj-lt"/>
              </a:rPr>
              <a:t>Technical Coordinator: Promoter srl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it-IT" sz="32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5587345"/>
            <a:ext cx="1642466" cy="94013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800432"/>
            <a:ext cx="1728592" cy="51395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495436"/>
            <a:ext cx="1495425" cy="112395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56130" y="5410904"/>
            <a:ext cx="38884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+mj-lt"/>
              </a:rPr>
              <a:t>Associate </a:t>
            </a:r>
            <a:r>
              <a:rPr lang="it-IT" b="1" dirty="0" err="1" smtClean="0">
                <a:latin typeface="+mj-lt"/>
              </a:rPr>
              <a:t>partners</a:t>
            </a:r>
            <a:r>
              <a:rPr lang="it-IT" b="1" dirty="0" smtClean="0">
                <a:latin typeface="+mj-lt"/>
              </a:rPr>
              <a:t>: </a:t>
            </a:r>
          </a:p>
          <a:p>
            <a:r>
              <a:rPr lang="it-IT" dirty="0" smtClean="0">
                <a:latin typeface="+mj-lt"/>
              </a:rPr>
              <a:t>Cyprus </a:t>
            </a:r>
            <a:r>
              <a:rPr lang="it-IT" dirty="0" err="1" smtClean="0">
                <a:latin typeface="+mj-lt"/>
              </a:rPr>
              <a:t>University</a:t>
            </a:r>
            <a:r>
              <a:rPr lang="it-IT" dirty="0" smtClean="0">
                <a:latin typeface="+mj-lt"/>
              </a:rPr>
              <a:t> of Technology </a:t>
            </a:r>
          </a:p>
          <a:p>
            <a:r>
              <a:rPr lang="it-IT" dirty="0" smtClean="0">
                <a:latin typeface="+mj-lt"/>
              </a:rPr>
              <a:t>SC Bali Kiev</a:t>
            </a:r>
          </a:p>
          <a:p>
            <a:r>
              <a:rPr lang="it-IT" dirty="0" smtClean="0">
                <a:latin typeface="+mj-lt"/>
              </a:rPr>
              <a:t>The </a:t>
            </a:r>
            <a:r>
              <a:rPr lang="it-IT" dirty="0" err="1" smtClean="0">
                <a:latin typeface="+mj-lt"/>
              </a:rPr>
              <a:t>Israeli</a:t>
            </a:r>
            <a:r>
              <a:rPr lang="it-IT" dirty="0" smtClean="0">
                <a:latin typeface="+mj-lt"/>
              </a:rPr>
              <a:t> </a:t>
            </a:r>
            <a:r>
              <a:rPr lang="it-IT" dirty="0" err="1" smtClean="0">
                <a:latin typeface="+mj-lt"/>
              </a:rPr>
              <a:t>Museum</a:t>
            </a:r>
            <a:r>
              <a:rPr lang="it-IT" dirty="0" smtClean="0">
                <a:latin typeface="+mj-lt"/>
              </a:rPr>
              <a:t> in </a:t>
            </a:r>
            <a:r>
              <a:rPr lang="it-IT" dirty="0" err="1" smtClean="0">
                <a:latin typeface="+mj-lt"/>
              </a:rPr>
              <a:t>Jerusalem</a:t>
            </a:r>
            <a:endParaRPr lang="it-IT" dirty="0" smtClean="0">
              <a:latin typeface="+mj-lt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8959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olo 1"/>
          <p:cNvSpPr>
            <a:spLocks noGrp="1"/>
          </p:cNvSpPr>
          <p:nvPr>
            <p:ph type="title"/>
          </p:nvPr>
        </p:nvSpPr>
        <p:spPr>
          <a:xfrm>
            <a:off x="179388" y="274638"/>
            <a:ext cx="8837959" cy="1143000"/>
          </a:xfrm>
        </p:spPr>
        <p:txBody>
          <a:bodyPr/>
          <a:lstStyle/>
          <a:p>
            <a:pPr algn="r"/>
            <a:r>
              <a:rPr lang="it-IT" altLang="nl-BE" sz="4800" b="1" dirty="0" smtClean="0">
                <a:solidFill>
                  <a:srgbClr val="C00000"/>
                </a:solidFill>
              </a:rPr>
              <a:t>IPR overview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288" y="1557338"/>
            <a:ext cx="8229600" cy="489585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it-IT" sz="2800" dirty="0" smtClean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it-IT" sz="2800" dirty="0" smtClean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it-IT" sz="2800" dirty="0" smtClean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it-IT" sz="2800" dirty="0"/>
          </a:p>
        </p:txBody>
      </p:sp>
      <p:graphicFrame>
        <p:nvGraphicFramePr>
          <p:cNvPr id="2" name="Tabel 1"/>
          <p:cNvGraphicFramePr>
            <a:graphicFrameLocks noGrp="1"/>
          </p:cNvGraphicFramePr>
          <p:nvPr>
            <p:extLst/>
          </p:nvPr>
        </p:nvGraphicFramePr>
        <p:xfrm>
          <a:off x="1524000" y="1397000"/>
          <a:ext cx="60960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Label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#in Europeana</a:t>
                      </a:r>
                      <a:endParaRPr lang="nl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Rights Reserved</a:t>
                      </a:r>
                      <a:r>
                        <a:rPr lang="en-GB" baseline="0" dirty="0" smtClean="0"/>
                        <a:t> – Free Access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127682</a:t>
                      </a:r>
                      <a:endParaRPr lang="nl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Rights Reserved – Paid Access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117993</a:t>
                      </a:r>
                      <a:endParaRPr lang="nl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Public Domain Marked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90490</a:t>
                      </a:r>
                      <a:endParaRPr lang="nl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CC-BY-NC-ND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85067</a:t>
                      </a:r>
                      <a:endParaRPr lang="nl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Unknown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16107</a:t>
                      </a:r>
                      <a:endParaRPr lang="nl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CC-BY-NC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1221</a:t>
                      </a:r>
                      <a:endParaRPr lang="nl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TOTAL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438560</a:t>
                      </a:r>
                      <a:endParaRPr lang="nl-BE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308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IPR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sz="2800" dirty="0" smtClean="0"/>
              <a:t>Issues</a:t>
            </a:r>
            <a:endParaRPr lang="nl-BE" sz="2800" dirty="0" smtClean="0"/>
          </a:p>
          <a:p>
            <a:pPr lvl="1"/>
            <a:r>
              <a:rPr lang="en-US" sz="2400" dirty="0" smtClean="0"/>
              <a:t>Each internet use involves a copy</a:t>
            </a:r>
          </a:p>
          <a:p>
            <a:pPr lvl="1"/>
            <a:r>
              <a:rPr lang="en-US" sz="2400" dirty="0" smtClean="0"/>
              <a:t>Is the digital master a new work or a technical copy? </a:t>
            </a:r>
          </a:p>
          <a:p>
            <a:pPr lvl="1"/>
            <a:r>
              <a:rPr lang="en-US" sz="2400" dirty="0" smtClean="0"/>
              <a:t>Public domain is moving target</a:t>
            </a:r>
          </a:p>
          <a:p>
            <a:pPr lvl="1"/>
            <a:r>
              <a:rPr lang="en-US" sz="2400" dirty="0" smtClean="0"/>
              <a:t>Need for OOC-NC label</a:t>
            </a:r>
            <a:endParaRPr lang="en-US" sz="2400" dirty="0" smtClean="0"/>
          </a:p>
          <a:p>
            <a:pPr lvl="1"/>
            <a:r>
              <a:rPr lang="en-US" sz="2400" dirty="0" smtClean="0"/>
              <a:t>Are labels rights claims? By whom? </a:t>
            </a:r>
            <a:endParaRPr lang="en-US" sz="2400" dirty="0" smtClean="0"/>
          </a:p>
          <a:p>
            <a:pPr lvl="1"/>
            <a:r>
              <a:rPr lang="en-US" sz="2400" i="1" dirty="0" smtClean="0"/>
              <a:t>No real fair use, unclear educational context</a:t>
            </a:r>
          </a:p>
          <a:p>
            <a:pPr lvl="1"/>
            <a:r>
              <a:rPr lang="en-US" sz="2400" i="1" dirty="0" smtClean="0"/>
              <a:t>Orphan </a:t>
            </a:r>
            <a:r>
              <a:rPr lang="en-US" sz="2400" i="1" dirty="0" smtClean="0"/>
              <a:t>Works </a:t>
            </a:r>
            <a:r>
              <a:rPr lang="en-US" sz="2400" dirty="0" smtClean="0"/>
              <a:t>directive insufficient</a:t>
            </a:r>
          </a:p>
          <a:p>
            <a:pPr lvl="1"/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314035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Privacy </a:t>
            </a:r>
            <a:r>
              <a:rPr lang="nl-BE" dirty="0" err="1" smtClean="0"/>
              <a:t>and</a:t>
            </a:r>
            <a:r>
              <a:rPr lang="nl-BE" dirty="0" smtClean="0"/>
              <a:t> </a:t>
            </a:r>
            <a:r>
              <a:rPr lang="nl-BE" dirty="0" err="1" smtClean="0"/>
              <a:t>ethics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sz="2800" dirty="0" smtClean="0"/>
              <a:t>Issues</a:t>
            </a:r>
            <a:endParaRPr lang="nl-BE" sz="2800" dirty="0" smtClean="0"/>
          </a:p>
          <a:p>
            <a:pPr lvl="1"/>
            <a:r>
              <a:rPr lang="en-US" sz="2400" dirty="0" smtClean="0"/>
              <a:t>Not everything in an archival collection can be published</a:t>
            </a:r>
          </a:p>
          <a:p>
            <a:pPr lvl="1"/>
            <a:r>
              <a:rPr lang="en-US" sz="2400" dirty="0" smtClean="0"/>
              <a:t>The meaning changes over time, also the sensitivities</a:t>
            </a:r>
          </a:p>
          <a:p>
            <a:pPr lvl="1"/>
            <a:r>
              <a:rPr lang="en-US" sz="2400" dirty="0" smtClean="0"/>
              <a:t>Privacy of people depicted</a:t>
            </a:r>
          </a:p>
          <a:p>
            <a:pPr lvl="1"/>
            <a:r>
              <a:rPr lang="en-US" sz="2400" dirty="0" smtClean="0"/>
              <a:t>Performative effects of publishing</a:t>
            </a:r>
            <a:endParaRPr lang="en-US" sz="2400" dirty="0" smtClean="0"/>
          </a:p>
          <a:p>
            <a:pPr lvl="1"/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306966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Technical </a:t>
            </a:r>
            <a:r>
              <a:rPr lang="nl-BE" dirty="0" err="1" smtClean="0"/>
              <a:t>implications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sz="2800" dirty="0" err="1" smtClean="0"/>
              <a:t>Analog</a:t>
            </a:r>
            <a:r>
              <a:rPr lang="nl-BE" sz="2800" dirty="0" smtClean="0"/>
              <a:t> </a:t>
            </a:r>
            <a:r>
              <a:rPr lang="nl-BE" sz="2800" dirty="0" err="1" smtClean="0"/>
              <a:t>to</a:t>
            </a:r>
            <a:r>
              <a:rPr lang="nl-BE" sz="2800" dirty="0" smtClean="0"/>
              <a:t> Digital</a:t>
            </a:r>
          </a:p>
          <a:p>
            <a:pPr lvl="1"/>
            <a:r>
              <a:rPr lang="nl-BE" sz="2400" dirty="0" err="1" smtClean="0"/>
              <a:t>Need</a:t>
            </a:r>
            <a:r>
              <a:rPr lang="nl-BE" sz="2400" dirty="0" smtClean="0"/>
              <a:t> </a:t>
            </a:r>
            <a:r>
              <a:rPr lang="nl-BE" sz="2400" dirty="0" err="1" smtClean="0"/>
              <a:t>for</a:t>
            </a:r>
            <a:r>
              <a:rPr lang="nl-BE" sz="2400" dirty="0" smtClean="0"/>
              <a:t> </a:t>
            </a:r>
            <a:r>
              <a:rPr lang="nl-BE" sz="2400" dirty="0" err="1" smtClean="0"/>
              <a:t>multispectral</a:t>
            </a:r>
            <a:r>
              <a:rPr lang="nl-BE" sz="2400" dirty="0" smtClean="0"/>
              <a:t> information, e.g. RGB + 2 IR + 1 UV</a:t>
            </a:r>
          </a:p>
          <a:p>
            <a:pPr lvl="1"/>
            <a:r>
              <a:rPr lang="nl-BE" sz="2400" dirty="0" smtClean="0"/>
              <a:t>Definition of Master object</a:t>
            </a:r>
          </a:p>
          <a:p>
            <a:r>
              <a:rPr lang="nl-BE" sz="2800" dirty="0" smtClean="0"/>
              <a:t>IPR</a:t>
            </a:r>
          </a:p>
          <a:p>
            <a:pPr lvl="1"/>
            <a:r>
              <a:rPr lang="nl-BE" sz="2400" dirty="0" smtClean="0"/>
              <a:t>More </a:t>
            </a:r>
            <a:r>
              <a:rPr lang="nl-BE" sz="2400" dirty="0" err="1" smtClean="0"/>
              <a:t>refined</a:t>
            </a:r>
            <a:r>
              <a:rPr lang="nl-BE" sz="2400" dirty="0" smtClean="0"/>
              <a:t> </a:t>
            </a:r>
            <a:r>
              <a:rPr lang="nl-BE" sz="2400" dirty="0" err="1" smtClean="0"/>
              <a:t>rights</a:t>
            </a:r>
            <a:r>
              <a:rPr lang="nl-BE" sz="2400" dirty="0" smtClean="0"/>
              <a:t> metadata </a:t>
            </a:r>
            <a:r>
              <a:rPr lang="nl-BE" sz="2400" dirty="0" err="1" smtClean="0"/>
              <a:t>included</a:t>
            </a:r>
            <a:r>
              <a:rPr lang="nl-BE" sz="2400" dirty="0" smtClean="0"/>
              <a:t> in </a:t>
            </a:r>
            <a:r>
              <a:rPr lang="nl-BE" sz="2400" dirty="0" err="1" smtClean="0"/>
              <a:t>popular</a:t>
            </a:r>
            <a:r>
              <a:rPr lang="nl-BE" sz="2400" dirty="0" smtClean="0"/>
              <a:t> image </a:t>
            </a:r>
            <a:r>
              <a:rPr lang="nl-BE" sz="2400" dirty="0" err="1" smtClean="0"/>
              <a:t>standards</a:t>
            </a:r>
            <a:endParaRPr lang="nl-BE" sz="2400" dirty="0" smtClean="0"/>
          </a:p>
          <a:p>
            <a:r>
              <a:rPr lang="nl-BE" sz="2800" dirty="0" err="1" smtClean="0"/>
              <a:t>Ethics</a:t>
            </a:r>
            <a:endParaRPr lang="nl-BE" sz="2800" dirty="0" smtClean="0"/>
          </a:p>
          <a:p>
            <a:pPr lvl="1"/>
            <a:r>
              <a:rPr lang="nl-BE" sz="2400" dirty="0" err="1" smtClean="0"/>
              <a:t>Better</a:t>
            </a:r>
            <a:r>
              <a:rPr lang="nl-BE" sz="2400" dirty="0" smtClean="0"/>
              <a:t> </a:t>
            </a:r>
            <a:r>
              <a:rPr lang="nl-BE" sz="2400" dirty="0" err="1" smtClean="0"/>
              <a:t>protection</a:t>
            </a:r>
            <a:r>
              <a:rPr lang="nl-BE" sz="2400" dirty="0" smtClean="0"/>
              <a:t> of image </a:t>
            </a:r>
            <a:r>
              <a:rPr lang="nl-BE" sz="2400" dirty="0" err="1" smtClean="0"/>
              <a:t>integrity</a:t>
            </a:r>
            <a:r>
              <a:rPr lang="nl-BE" sz="2400" dirty="0" smtClean="0"/>
              <a:t> </a:t>
            </a:r>
            <a:r>
              <a:rPr lang="nl-BE" sz="2400" dirty="0" err="1" smtClean="0"/>
              <a:t>by</a:t>
            </a:r>
            <a:r>
              <a:rPr lang="nl-BE" sz="2400" dirty="0" smtClean="0"/>
              <a:t> digital </a:t>
            </a:r>
            <a:r>
              <a:rPr lang="nl-BE" sz="2400" dirty="0" err="1" smtClean="0"/>
              <a:t>fingerprinting</a:t>
            </a:r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3287459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frederik\Dropbox\EuropeanaPhotography\Images\3. Imagno\Jpg_klein\h_imagno_003978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1"/>
          <a:stretch/>
        </p:blipFill>
        <p:spPr bwMode="auto">
          <a:xfrm>
            <a:off x="243588" y="260649"/>
            <a:ext cx="8589492" cy="604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7"/>
          <p:cNvSpPr txBox="1"/>
          <p:nvPr/>
        </p:nvSpPr>
        <p:spPr>
          <a:xfrm>
            <a:off x="5803083" y="6391593"/>
            <a:ext cx="30299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 smtClean="0"/>
              <a:t>Paul van Hinderburg enters Koblenz 1930</a:t>
            </a:r>
            <a:endParaRPr lang="it-IT" sz="12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88" y="6391593"/>
            <a:ext cx="165735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77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9" y="548680"/>
            <a:ext cx="9067552" cy="574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0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24744"/>
            <a:ext cx="8778160" cy="5040560"/>
          </a:xfrm>
        </p:spPr>
        <p:txBody>
          <a:bodyPr/>
          <a:lstStyle/>
          <a:p>
            <a:pPr marL="0" indent="0">
              <a:buNone/>
            </a:pPr>
            <a:endParaRPr lang="en-US" sz="4000" dirty="0" smtClean="0"/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 smtClean="0"/>
          </a:p>
          <a:p>
            <a:pPr marL="0" indent="0">
              <a:buNone/>
            </a:pPr>
            <a:endParaRPr lang="en-US" sz="4000" dirty="0" smtClean="0"/>
          </a:p>
          <a:p>
            <a:pPr marL="0" indent="0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dirty="0" smtClean="0"/>
              <a:t>www.photoconsortium.net</a:t>
            </a:r>
            <a:endParaRPr lang="en-US" sz="4000" dirty="0"/>
          </a:p>
          <a:p>
            <a:pPr marL="0" indent="0" algn="ctr">
              <a:buNone/>
            </a:pPr>
            <a:r>
              <a:rPr lang="en-US" sz="4000" dirty="0" smtClean="0"/>
              <a:t>info@photoconsortium.net </a:t>
            </a:r>
            <a:endParaRPr lang="en-US" sz="4000" dirty="0"/>
          </a:p>
        </p:txBody>
      </p:sp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467544" y="4872"/>
            <a:ext cx="8507288" cy="1301006"/>
          </a:xfrm>
        </p:spPr>
        <p:txBody>
          <a:bodyPr/>
          <a:lstStyle/>
          <a:p>
            <a:pPr algn="r"/>
            <a:r>
              <a:rPr lang="it-IT" altLang="nl-BE" sz="2400" b="1" dirty="0" smtClean="0">
                <a:solidFill>
                  <a:srgbClr val="C00000"/>
                </a:solidFill>
              </a:rPr>
              <a:t>contact</a:t>
            </a:r>
            <a:endParaRPr lang="it-IT" altLang="nl-BE" sz="2400" b="1" dirty="0" smtClean="0">
              <a:solidFill>
                <a:srgbClr val="C0000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196752"/>
            <a:ext cx="5184576" cy="367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2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rederik\Dropbox\EuropeanaPhotography\Images\2. Topfoto\Jpg_klein\EU0036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6422"/>
            <a:ext cx="9324528" cy="754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opfoto logo">
            <a:hlinkClick r:id="rId3" tooltip="Link to internal webpag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839" y="-171400"/>
            <a:ext cx="1190625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24128" y="5373216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Alfieri | Bridgewater – Somerset (England), undated</a:t>
            </a:r>
            <a:endParaRPr lang="nl-BE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Gelatin dry plate</a:t>
            </a:r>
            <a:endParaRPr lang="nl-BE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Miss Edna Maude, a 17 year old dancer on holiday, offering the blacksmith a drink.</a:t>
            </a:r>
            <a:endParaRPr lang="nl-BE" sz="1200" dirty="0">
              <a:solidFill>
                <a:schemeClr val="bg1"/>
              </a:solidFill>
            </a:endParaRPr>
          </a:p>
          <a:p>
            <a:endParaRPr lang="nl-B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85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" y="290512"/>
            <a:ext cx="8658225" cy="627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7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28" y="260648"/>
            <a:ext cx="8951220" cy="577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7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96752"/>
            <a:ext cx="7505367" cy="56612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0352" y="1222152"/>
            <a:ext cx="1104900" cy="1019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40352" y="2492896"/>
            <a:ext cx="122413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Klementyna</a:t>
            </a:r>
            <a:r>
              <a:rPr lang="en-US" sz="1100" dirty="0"/>
              <a:t> </a:t>
            </a:r>
            <a:r>
              <a:rPr lang="en-US" sz="1100" dirty="0" err="1"/>
              <a:t>Zubrzycka-Bączkowska</a:t>
            </a:r>
            <a:r>
              <a:rPr lang="en-US" sz="1100" dirty="0"/>
              <a:t> | </a:t>
            </a:r>
            <a:r>
              <a:rPr lang="en-US" sz="1100" dirty="0" err="1"/>
              <a:t>Raszówki</a:t>
            </a:r>
            <a:r>
              <a:rPr lang="en-US" sz="1100" dirty="0"/>
              <a:t> (Poland), ca. 1910</a:t>
            </a:r>
            <a:endParaRPr lang="nl-BE" sz="1100" dirty="0"/>
          </a:p>
          <a:p>
            <a:r>
              <a:rPr lang="en-US" sz="1100" dirty="0"/>
              <a:t>Silver gelatin print</a:t>
            </a:r>
            <a:endParaRPr lang="nl-BE" sz="1100" dirty="0"/>
          </a:p>
          <a:p>
            <a:r>
              <a:rPr lang="en-US" sz="1100" dirty="0"/>
              <a:t>Picnic in the forest: a favorite pastime of the Polish gentry at the break of the 20</a:t>
            </a:r>
            <a:r>
              <a:rPr lang="en-US" sz="1100" baseline="30000" dirty="0"/>
              <a:t>th</a:t>
            </a:r>
            <a:r>
              <a:rPr lang="en-US" sz="1100" dirty="0"/>
              <a:t> century. </a:t>
            </a:r>
            <a:r>
              <a:rPr lang="en-US" sz="1100" dirty="0" err="1"/>
              <a:t>Franciszka</a:t>
            </a:r>
            <a:r>
              <a:rPr lang="en-US" sz="1100" dirty="0"/>
              <a:t> </a:t>
            </a:r>
            <a:r>
              <a:rPr lang="en-US" sz="1100" dirty="0" err="1"/>
              <a:t>Zubrzycka</a:t>
            </a:r>
            <a:r>
              <a:rPr lang="en-US" sz="1100" dirty="0"/>
              <a:t> is enjoying a day out with her daughters and the local notary.</a:t>
            </a:r>
            <a:endParaRPr lang="nl-BE" sz="1100" dirty="0"/>
          </a:p>
        </p:txBody>
      </p:sp>
    </p:spTree>
    <p:extLst>
      <p:ext uri="{BB962C8B-B14F-4D97-AF65-F5344CB8AC3E}">
        <p14:creationId xmlns:p14="http://schemas.microsoft.com/office/powerpoint/2010/main" val="94682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1124744"/>
            <a:ext cx="7211144" cy="5001419"/>
          </a:xfrm>
        </p:spPr>
        <p:txBody>
          <a:bodyPr/>
          <a:lstStyle/>
          <a:p>
            <a:pPr marL="0" indent="0">
              <a:buNone/>
            </a:pPr>
            <a:r>
              <a:rPr lang="en-US" sz="1200" i="1" dirty="0" smtClean="0"/>
              <a:t>Courtesy of </a:t>
            </a:r>
            <a:r>
              <a:rPr lang="en-US" sz="1200" i="1" dirty="0" err="1"/>
              <a:t>GenCat</a:t>
            </a:r>
            <a:r>
              <a:rPr lang="en-US" sz="1200" i="1" dirty="0"/>
              <a:t> </a:t>
            </a:r>
            <a:r>
              <a:rPr lang="en-US" sz="1200" i="1" dirty="0" err="1"/>
              <a:t>Cultura</a:t>
            </a:r>
            <a:endParaRPr lang="en-US" sz="1200" i="1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24744"/>
            <a:ext cx="4104456" cy="57332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655" y="6316440"/>
            <a:ext cx="1533490" cy="3512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36136" y="3928366"/>
            <a:ext cx="15841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Portrait of the actress </a:t>
            </a:r>
            <a:r>
              <a:rPr lang="en-US" sz="1100" dirty="0" err="1"/>
              <a:t>Míriam</a:t>
            </a:r>
            <a:r>
              <a:rPr lang="en-US" sz="1100" dirty="0"/>
              <a:t>, dressed with Manila shawl and Cordovan hat.</a:t>
            </a:r>
            <a:endParaRPr lang="nl-BE" sz="1100" dirty="0"/>
          </a:p>
          <a:p>
            <a:r>
              <a:rPr lang="en-US" sz="1100" dirty="0"/>
              <a:t>Author: Antonio </a:t>
            </a:r>
            <a:r>
              <a:rPr lang="en-US" sz="1100" dirty="0" err="1"/>
              <a:t>Esplugas</a:t>
            </a:r>
            <a:endParaRPr lang="nl-BE" sz="1100" dirty="0"/>
          </a:p>
          <a:p>
            <a:r>
              <a:rPr lang="en-US" sz="1100" dirty="0"/>
              <a:t>Collection: Antonio </a:t>
            </a:r>
            <a:r>
              <a:rPr lang="en-US" sz="1100" dirty="0" err="1"/>
              <a:t>Esplugas</a:t>
            </a:r>
            <a:endParaRPr lang="nl-BE" sz="1100" dirty="0"/>
          </a:p>
          <a:p>
            <a:r>
              <a:rPr lang="en-US" sz="1100" dirty="0"/>
              <a:t>Owner: National Archive of Catalonia (ANC</a:t>
            </a:r>
            <a:r>
              <a:rPr lang="en-US" sz="1100"/>
              <a:t>). </a:t>
            </a:r>
            <a:endParaRPr lang="nl-BE" sz="1100" dirty="0"/>
          </a:p>
          <a:p>
            <a:endParaRPr lang="nl-BE" sz="1100" dirty="0"/>
          </a:p>
        </p:txBody>
      </p:sp>
    </p:spTree>
    <p:extLst>
      <p:ext uri="{BB962C8B-B14F-4D97-AF65-F5344CB8AC3E}">
        <p14:creationId xmlns:p14="http://schemas.microsoft.com/office/powerpoint/2010/main" val="222768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3"/>
          <p:cNvSpPr txBox="1">
            <a:spLocks/>
          </p:cNvSpPr>
          <p:nvPr/>
        </p:nvSpPr>
        <p:spPr>
          <a:xfrm>
            <a:off x="198512" y="4725144"/>
            <a:ext cx="2123728" cy="107808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i="1" dirty="0"/>
              <a:t>Chinese men smoking in Opium room.</a:t>
            </a:r>
          </a:p>
          <a:p>
            <a:pPr marL="0" indent="0">
              <a:buNone/>
            </a:pPr>
            <a:r>
              <a:rPr lang="en-US" sz="1600" dirty="0" smtClean="0"/>
              <a:t>© </a:t>
            </a:r>
            <a:r>
              <a:rPr lang="en-US" sz="1600" dirty="0"/>
              <a:t>United Archives (Germany)</a:t>
            </a:r>
            <a:endParaRPr lang="it-IT" sz="1600" dirty="0"/>
          </a:p>
          <a:p>
            <a:pPr marL="0" indent="0">
              <a:buFont typeface="Arial" charset="0"/>
              <a:buNone/>
            </a:pPr>
            <a:endParaRPr lang="en-US" dirty="0"/>
          </a:p>
        </p:txBody>
      </p:sp>
      <p:pic>
        <p:nvPicPr>
          <p:cNvPr id="4" name="Segnaposto contenuto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506" y="137885"/>
            <a:ext cx="6660232" cy="562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7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co">
  <a:themeElements>
    <a:clrScheme name="Blanco 1">
      <a:dk1>
        <a:srgbClr val="000000"/>
      </a:dk1>
      <a:lt1>
        <a:srgbClr val="FFFFFF"/>
      </a:lt1>
      <a:dk2>
        <a:srgbClr val="1FC4F4"/>
      </a:dk2>
      <a:lt2>
        <a:srgbClr val="807F83"/>
      </a:lt2>
      <a:accent1>
        <a:srgbClr val="1FC4F4"/>
      </a:accent1>
      <a:accent2>
        <a:srgbClr val="FFC222"/>
      </a:accent2>
      <a:accent3>
        <a:srgbClr val="FFFFFF"/>
      </a:accent3>
      <a:accent4>
        <a:srgbClr val="000000"/>
      </a:accent4>
      <a:accent5>
        <a:srgbClr val="ABDEF8"/>
      </a:accent5>
      <a:accent6>
        <a:srgbClr val="E7B01E"/>
      </a:accent6>
      <a:hlink>
        <a:srgbClr val="ED1847"/>
      </a:hlink>
      <a:folHlink>
        <a:srgbClr val="EE3E96"/>
      </a:folHlink>
    </a:clrScheme>
    <a:fontScheme name="Blanc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anco 1">
        <a:dk1>
          <a:srgbClr val="000000"/>
        </a:dk1>
        <a:lt1>
          <a:srgbClr val="FFFFFF"/>
        </a:lt1>
        <a:dk2>
          <a:srgbClr val="1FC4F4"/>
        </a:dk2>
        <a:lt2>
          <a:srgbClr val="807F83"/>
        </a:lt2>
        <a:accent1>
          <a:srgbClr val="1FC4F4"/>
        </a:accent1>
        <a:accent2>
          <a:srgbClr val="FFC222"/>
        </a:accent2>
        <a:accent3>
          <a:srgbClr val="FFFFFF"/>
        </a:accent3>
        <a:accent4>
          <a:srgbClr val="000000"/>
        </a:accent4>
        <a:accent5>
          <a:srgbClr val="ABDEF8"/>
        </a:accent5>
        <a:accent6>
          <a:srgbClr val="E7B01E"/>
        </a:accent6>
        <a:hlink>
          <a:srgbClr val="ED1847"/>
        </a:hlink>
        <a:folHlink>
          <a:srgbClr val="EE3E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resentatie Europeana 2">
  <a:themeElements>
    <a:clrScheme name="Met blauwe balk 1">
      <a:dk1>
        <a:srgbClr val="000000"/>
      </a:dk1>
      <a:lt1>
        <a:srgbClr val="FFFFFF"/>
      </a:lt1>
      <a:dk2>
        <a:srgbClr val="1FC4F4"/>
      </a:dk2>
      <a:lt2>
        <a:srgbClr val="807F83"/>
      </a:lt2>
      <a:accent1>
        <a:srgbClr val="1FC4F4"/>
      </a:accent1>
      <a:accent2>
        <a:srgbClr val="FFC222"/>
      </a:accent2>
      <a:accent3>
        <a:srgbClr val="FFFFFF"/>
      </a:accent3>
      <a:accent4>
        <a:srgbClr val="000000"/>
      </a:accent4>
      <a:accent5>
        <a:srgbClr val="ABDEF8"/>
      </a:accent5>
      <a:accent6>
        <a:srgbClr val="E7B01E"/>
      </a:accent6>
      <a:hlink>
        <a:srgbClr val="ED1847"/>
      </a:hlink>
      <a:folHlink>
        <a:srgbClr val="EE3E96"/>
      </a:folHlink>
    </a:clrScheme>
    <a:fontScheme name="Met blauwe bal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et blauwe balk 1">
        <a:dk1>
          <a:srgbClr val="000000"/>
        </a:dk1>
        <a:lt1>
          <a:srgbClr val="FFFFFF"/>
        </a:lt1>
        <a:dk2>
          <a:srgbClr val="1FC4F4"/>
        </a:dk2>
        <a:lt2>
          <a:srgbClr val="807F83"/>
        </a:lt2>
        <a:accent1>
          <a:srgbClr val="1FC4F4"/>
        </a:accent1>
        <a:accent2>
          <a:srgbClr val="FFC222"/>
        </a:accent2>
        <a:accent3>
          <a:srgbClr val="FFFFFF"/>
        </a:accent3>
        <a:accent4>
          <a:srgbClr val="000000"/>
        </a:accent4>
        <a:accent5>
          <a:srgbClr val="ABDEF8"/>
        </a:accent5>
        <a:accent6>
          <a:srgbClr val="E7B01E"/>
        </a:accent6>
        <a:hlink>
          <a:srgbClr val="ED1847"/>
        </a:hlink>
        <a:folHlink>
          <a:srgbClr val="EE3E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2EAEDA"/>
    </a:dk2>
    <a:lt2>
      <a:srgbClr val="B2B3B2"/>
    </a:lt2>
    <a:accent1>
      <a:srgbClr val="FFCC00"/>
    </a:accent1>
    <a:accent2>
      <a:srgbClr val="FF0066"/>
    </a:accent2>
    <a:accent3>
      <a:srgbClr val="FFFFFF"/>
    </a:accent3>
    <a:accent4>
      <a:srgbClr val="000000"/>
    </a:accent4>
    <a:accent5>
      <a:srgbClr val="FFE2AA"/>
    </a:accent5>
    <a:accent6>
      <a:srgbClr val="E7005C"/>
    </a:accent6>
    <a:hlink>
      <a:srgbClr val="2EAEDA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</TotalTime>
  <Words>991</Words>
  <Application>Microsoft Office PowerPoint</Application>
  <PresentationFormat>On-screen Show (4:3)</PresentationFormat>
  <Paragraphs>212</Paragraphs>
  <Slides>36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MS PGothic</vt:lpstr>
      <vt:lpstr>Arial</vt:lpstr>
      <vt:lpstr>Bookman Old Style</vt:lpstr>
      <vt:lpstr>Calibri</vt:lpstr>
      <vt:lpstr>Times New Roman</vt:lpstr>
      <vt:lpstr>Wingdings</vt:lpstr>
      <vt:lpstr>Tema di Office</vt:lpstr>
      <vt:lpstr>Blanco</vt:lpstr>
      <vt:lpstr>Presentatie Europeana 2</vt:lpstr>
      <vt:lpstr>Publishing Archival Photographs Concerns, Pittfalls and their technical implications </vt:lpstr>
      <vt:lpstr>EuropeanaPhotography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will we discuss?</vt:lpstr>
      <vt:lpstr>OUTCOMES OF THE PROJECT</vt:lpstr>
      <vt:lpstr>Techniques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Data?</vt:lpstr>
      <vt:lpstr>DIGITISATION </vt:lpstr>
      <vt:lpstr>PowerPoint Presentation</vt:lpstr>
      <vt:lpstr>PowerPoint Presentation</vt:lpstr>
      <vt:lpstr> </vt:lpstr>
      <vt:lpstr>The digital object</vt:lpstr>
      <vt:lpstr>From Image to Photo</vt:lpstr>
      <vt:lpstr>Incremental information</vt:lpstr>
      <vt:lpstr>Digital Reframing</vt:lpstr>
      <vt:lpstr>PowerPoint Presentation</vt:lpstr>
      <vt:lpstr>Rights labels</vt:lpstr>
      <vt:lpstr>Tools:  IPR GUIDEBOOK</vt:lpstr>
      <vt:lpstr>IPR overview</vt:lpstr>
      <vt:lpstr>IPR</vt:lpstr>
      <vt:lpstr>Privacy and ethics</vt:lpstr>
      <vt:lpstr>Technical implications</vt:lpstr>
      <vt:lpstr>PowerPoint Presentation</vt:lpstr>
      <vt:lpstr>PowerPoint Presentation</vt:lpstr>
      <vt:lpstr>contact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"Antonella Fresa" &lt;fresa@promoter.it&gt;;Valentina Bachi</dc:creator>
  <cp:lastModifiedBy>Frederik Truyen</cp:lastModifiedBy>
  <cp:revision>250</cp:revision>
  <dcterms:created xsi:type="dcterms:W3CDTF">2013-02-20T11:40:28Z</dcterms:created>
  <dcterms:modified xsi:type="dcterms:W3CDTF">2015-10-13T09:23:14Z</dcterms:modified>
</cp:coreProperties>
</file>